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tags/tag1.xml" ContentType="application/vnd.openxmlformats-officedocument.presentationml.tags+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2"/>
  </p:notesMasterIdLst>
  <p:sldIdLst>
    <p:sldId id="257" r:id="rId5"/>
    <p:sldId id="287" r:id="rId6"/>
    <p:sldId id="289" r:id="rId7"/>
    <p:sldId id="265" r:id="rId8"/>
    <p:sldId id="273" r:id="rId9"/>
    <p:sldId id="266" r:id="rId10"/>
    <p:sldId id="267" r:id="rId11"/>
    <p:sldId id="268" r:id="rId12"/>
    <p:sldId id="269" r:id="rId13"/>
    <p:sldId id="270" r:id="rId14"/>
    <p:sldId id="274" r:id="rId15"/>
    <p:sldId id="271" r:id="rId16"/>
    <p:sldId id="275" r:id="rId17"/>
    <p:sldId id="272" r:id="rId18"/>
    <p:sldId id="276" r:id="rId19"/>
    <p:sldId id="277" r:id="rId20"/>
    <p:sldId id="278" r:id="rId21"/>
    <p:sldId id="279" r:id="rId22"/>
    <p:sldId id="280" r:id="rId23"/>
    <p:sldId id="281" r:id="rId24"/>
    <p:sldId id="284" r:id="rId25"/>
    <p:sldId id="282" r:id="rId26"/>
    <p:sldId id="283" r:id="rId27"/>
    <p:sldId id="285" r:id="rId28"/>
    <p:sldId id="290" r:id="rId29"/>
    <p:sldId id="286" r:id="rId30"/>
    <p:sldId id="25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9AABB6-10CD-41E8-9EAC-322881F02F77}" v="8" dt="2020-03-26T12:09:21.998"/>
    <p1510:client id="{84A43B8C-5F9D-43F6-88E7-02F45655680D}" v="23" dt="2020-03-26T11:46:33.7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9" autoAdjust="0"/>
    <p:restoredTop sz="65660" autoAdjust="0"/>
  </p:normalViewPr>
  <p:slideViewPr>
    <p:cSldViewPr snapToGrid="0">
      <p:cViewPr varScale="1">
        <p:scale>
          <a:sx n="75" d="100"/>
          <a:sy n="75" d="100"/>
        </p:scale>
        <p:origin x="17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diagrams/_rels/data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7.svg"/><Relationship Id="rId1" Type="http://schemas.openxmlformats.org/officeDocument/2006/relationships/image" Target="../media/image12.png"/><Relationship Id="rId6" Type="http://schemas.openxmlformats.org/officeDocument/2006/relationships/image" Target="../media/image11.svg"/><Relationship Id="rId5" Type="http://schemas.openxmlformats.org/officeDocument/2006/relationships/image" Target="../media/image14.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8FAE84-1971-4A26-99FB-913C904E1CD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CAD771A-1066-49A0-AAD3-1ED9B9FB08E6}">
      <dgm:prSet custT="1"/>
      <dgm:spPr/>
      <dgm:t>
        <a:bodyPr/>
        <a:lstStyle/>
        <a:p>
          <a:r>
            <a:rPr lang="en-US" sz="2400" b="1" dirty="0">
              <a:solidFill>
                <a:schemeClr val="tx1"/>
              </a:solidFill>
            </a:rPr>
            <a:t>The CDC checklist should be used as one tool to develop a comprehensive COVID-19 response plan, including plans for</a:t>
          </a:r>
          <a:r>
            <a:rPr lang="en-US" sz="2400" dirty="0">
              <a:solidFill>
                <a:schemeClr val="tx1"/>
              </a:solidFill>
            </a:rPr>
            <a:t>:</a:t>
          </a:r>
        </a:p>
      </dgm:t>
    </dgm:pt>
    <dgm:pt modelId="{5F8DA65F-CD32-49EF-BF32-1B4C34047728}" type="parTrans" cxnId="{C8E76A7B-9176-40EE-B04D-B3C8CD3FABEC}">
      <dgm:prSet/>
      <dgm:spPr/>
      <dgm:t>
        <a:bodyPr/>
        <a:lstStyle/>
        <a:p>
          <a:endParaRPr lang="en-US"/>
        </a:p>
      </dgm:t>
    </dgm:pt>
    <dgm:pt modelId="{C73AC90C-13B1-4E2F-9B2D-0AB9FBDA6F97}" type="sibTrans" cxnId="{C8E76A7B-9176-40EE-B04D-B3C8CD3FABEC}">
      <dgm:prSet/>
      <dgm:spPr/>
      <dgm:t>
        <a:bodyPr/>
        <a:lstStyle/>
        <a:p>
          <a:endParaRPr lang="en-US"/>
        </a:p>
      </dgm:t>
    </dgm:pt>
    <dgm:pt modelId="{C85DE0FA-E238-4D33-B31A-BB0031E780F2}">
      <dgm:prSet custT="1"/>
      <dgm:spPr/>
      <dgm:t>
        <a:bodyPr/>
        <a:lstStyle/>
        <a:p>
          <a:r>
            <a:rPr lang="en-US" sz="2200" dirty="0"/>
            <a:t>Rapid identification and management of ill residents</a:t>
          </a:r>
        </a:p>
      </dgm:t>
    </dgm:pt>
    <dgm:pt modelId="{002FB079-C875-4114-83DB-AE7CA8D24581}" type="parTrans" cxnId="{3DE3B4D8-0E83-46C6-8B73-E0F60F6A381C}">
      <dgm:prSet/>
      <dgm:spPr/>
      <dgm:t>
        <a:bodyPr/>
        <a:lstStyle/>
        <a:p>
          <a:endParaRPr lang="en-US"/>
        </a:p>
      </dgm:t>
    </dgm:pt>
    <dgm:pt modelId="{531DD9DB-61D2-4794-98E1-86BFFE91F6F7}" type="sibTrans" cxnId="{3DE3B4D8-0E83-46C6-8B73-E0F60F6A381C}">
      <dgm:prSet/>
      <dgm:spPr/>
      <dgm:t>
        <a:bodyPr/>
        <a:lstStyle/>
        <a:p>
          <a:endParaRPr lang="en-US"/>
        </a:p>
      </dgm:t>
    </dgm:pt>
    <dgm:pt modelId="{65780886-ECE3-4B40-9424-85E4807D9230}">
      <dgm:prSet custT="1"/>
      <dgm:spPr/>
      <dgm:t>
        <a:bodyPr/>
        <a:lstStyle/>
        <a:p>
          <a:r>
            <a:rPr lang="en-US" sz="2200" dirty="0"/>
            <a:t>Consideration for visitors and consultant staff</a:t>
          </a:r>
        </a:p>
      </dgm:t>
    </dgm:pt>
    <dgm:pt modelId="{83CE22F0-FA46-403C-80A5-6AB9821DE2BA}" type="parTrans" cxnId="{251BF87E-F5BE-4AEC-A7DC-3263281BB18B}">
      <dgm:prSet/>
      <dgm:spPr/>
      <dgm:t>
        <a:bodyPr/>
        <a:lstStyle/>
        <a:p>
          <a:endParaRPr lang="en-US"/>
        </a:p>
      </dgm:t>
    </dgm:pt>
    <dgm:pt modelId="{0ADEA537-0339-4E97-AAA7-1A8B519D6222}" type="sibTrans" cxnId="{251BF87E-F5BE-4AEC-A7DC-3263281BB18B}">
      <dgm:prSet/>
      <dgm:spPr/>
      <dgm:t>
        <a:bodyPr/>
        <a:lstStyle/>
        <a:p>
          <a:endParaRPr lang="en-US"/>
        </a:p>
      </dgm:t>
    </dgm:pt>
    <dgm:pt modelId="{33C0917E-F546-4EB7-8974-59321FC278CD}">
      <dgm:prSet custT="1"/>
      <dgm:spPr/>
      <dgm:t>
        <a:bodyPr/>
        <a:lstStyle/>
        <a:p>
          <a:r>
            <a:rPr lang="en-US" sz="2200" dirty="0"/>
            <a:t>Supplies and resources</a:t>
          </a:r>
        </a:p>
      </dgm:t>
    </dgm:pt>
    <dgm:pt modelId="{9E4A151D-AA41-461C-960E-56ED1D7AF13D}" type="parTrans" cxnId="{F24D753B-6C18-4637-817A-52982A4D901D}">
      <dgm:prSet/>
      <dgm:spPr/>
      <dgm:t>
        <a:bodyPr/>
        <a:lstStyle/>
        <a:p>
          <a:endParaRPr lang="en-US"/>
        </a:p>
      </dgm:t>
    </dgm:pt>
    <dgm:pt modelId="{20D7A122-DCB8-476C-BF01-E89CD0229261}" type="sibTrans" cxnId="{F24D753B-6C18-4637-817A-52982A4D901D}">
      <dgm:prSet/>
      <dgm:spPr/>
      <dgm:t>
        <a:bodyPr/>
        <a:lstStyle/>
        <a:p>
          <a:endParaRPr lang="en-US"/>
        </a:p>
      </dgm:t>
    </dgm:pt>
    <dgm:pt modelId="{04E4CC51-3902-432F-82E2-574708AD3B1C}">
      <dgm:prSet custT="1"/>
      <dgm:spPr/>
      <dgm:t>
        <a:bodyPr/>
        <a:lstStyle/>
        <a:p>
          <a:r>
            <a:rPr lang="en-US" sz="2200" dirty="0"/>
            <a:t>Sick leave policies and other occupational health considerations</a:t>
          </a:r>
        </a:p>
      </dgm:t>
    </dgm:pt>
    <dgm:pt modelId="{E5A9BC73-7DD3-420F-B6E8-FE1EF7BD27E0}" type="parTrans" cxnId="{2A09DA9F-915D-4270-9FAC-0CF074DBF531}">
      <dgm:prSet/>
      <dgm:spPr/>
      <dgm:t>
        <a:bodyPr/>
        <a:lstStyle/>
        <a:p>
          <a:endParaRPr lang="en-US"/>
        </a:p>
      </dgm:t>
    </dgm:pt>
    <dgm:pt modelId="{513BEE27-CB34-443F-9DD5-9FC253C36633}" type="sibTrans" cxnId="{2A09DA9F-915D-4270-9FAC-0CF074DBF531}">
      <dgm:prSet/>
      <dgm:spPr/>
      <dgm:t>
        <a:bodyPr/>
        <a:lstStyle/>
        <a:p>
          <a:endParaRPr lang="en-US"/>
        </a:p>
      </dgm:t>
    </dgm:pt>
    <dgm:pt modelId="{56E7E160-2DE8-4EA3-B06A-2C26D4CD4F01}">
      <dgm:prSet custT="1"/>
      <dgm:spPr/>
      <dgm:t>
        <a:bodyPr/>
        <a:lstStyle/>
        <a:p>
          <a:r>
            <a:rPr lang="en-US" sz="2200" dirty="0"/>
            <a:t>Education and training</a:t>
          </a:r>
        </a:p>
      </dgm:t>
    </dgm:pt>
    <dgm:pt modelId="{5F680C2B-8DA6-4F95-93CA-D5CF319AC8D0}" type="parTrans" cxnId="{45307682-BD96-4ED3-A21A-BD16E96756C1}">
      <dgm:prSet/>
      <dgm:spPr/>
      <dgm:t>
        <a:bodyPr/>
        <a:lstStyle/>
        <a:p>
          <a:endParaRPr lang="en-US"/>
        </a:p>
      </dgm:t>
    </dgm:pt>
    <dgm:pt modelId="{A87D35C3-B622-4B67-84D8-42136D23F0C5}" type="sibTrans" cxnId="{45307682-BD96-4ED3-A21A-BD16E96756C1}">
      <dgm:prSet/>
      <dgm:spPr/>
      <dgm:t>
        <a:bodyPr/>
        <a:lstStyle/>
        <a:p>
          <a:endParaRPr lang="en-US"/>
        </a:p>
      </dgm:t>
    </dgm:pt>
    <dgm:pt modelId="{0BC2CF3D-3560-48C5-B859-59B3788ADFBB}">
      <dgm:prSet custT="1"/>
      <dgm:spPr/>
      <dgm:t>
        <a:bodyPr/>
        <a:lstStyle/>
        <a:p>
          <a:r>
            <a:rPr lang="en-US" sz="2200" dirty="0"/>
            <a:t>Surge capacity for staffing, equipment, supplies, and postmortem care</a:t>
          </a:r>
        </a:p>
      </dgm:t>
    </dgm:pt>
    <dgm:pt modelId="{2249384A-8C69-476B-A222-E64B7D58030B}" type="parTrans" cxnId="{E3A60B95-1F09-4027-B435-03DB3CB53C1E}">
      <dgm:prSet/>
      <dgm:spPr/>
      <dgm:t>
        <a:bodyPr/>
        <a:lstStyle/>
        <a:p>
          <a:endParaRPr lang="en-US"/>
        </a:p>
      </dgm:t>
    </dgm:pt>
    <dgm:pt modelId="{7A9CE09F-3DFC-4DC9-9FE7-2D163BF35E67}" type="sibTrans" cxnId="{E3A60B95-1F09-4027-B435-03DB3CB53C1E}">
      <dgm:prSet/>
      <dgm:spPr/>
      <dgm:t>
        <a:bodyPr/>
        <a:lstStyle/>
        <a:p>
          <a:endParaRPr lang="en-US"/>
        </a:p>
      </dgm:t>
    </dgm:pt>
    <dgm:pt modelId="{C1FA3EC0-9E86-4FD1-87DA-B62315834800}">
      <dgm:prSet custT="1"/>
      <dgm:spPr/>
      <dgm:t>
        <a:bodyPr/>
        <a:lstStyle/>
        <a:p>
          <a:endParaRPr lang="en-US" sz="2000" dirty="0"/>
        </a:p>
      </dgm:t>
    </dgm:pt>
    <dgm:pt modelId="{864748F8-F318-4BB1-9ACF-8BFF952277A3}" type="parTrans" cxnId="{B0BF13C7-FAFA-464B-B2D1-3BC3C7E365AD}">
      <dgm:prSet/>
      <dgm:spPr/>
      <dgm:t>
        <a:bodyPr/>
        <a:lstStyle/>
        <a:p>
          <a:endParaRPr lang="en-US"/>
        </a:p>
      </dgm:t>
    </dgm:pt>
    <dgm:pt modelId="{03E8A633-8645-4A41-BF32-4AF224B4B5D1}" type="sibTrans" cxnId="{B0BF13C7-FAFA-464B-B2D1-3BC3C7E365AD}">
      <dgm:prSet/>
      <dgm:spPr/>
      <dgm:t>
        <a:bodyPr/>
        <a:lstStyle/>
        <a:p>
          <a:endParaRPr lang="en-US"/>
        </a:p>
      </dgm:t>
    </dgm:pt>
    <dgm:pt modelId="{ED4F5BEF-78C4-4FA5-897C-0094253B1E70}" type="pres">
      <dgm:prSet presAssocID="{DD8FAE84-1971-4A26-99FB-913C904E1CDE}" presName="linear" presStyleCnt="0">
        <dgm:presLayoutVars>
          <dgm:animLvl val="lvl"/>
          <dgm:resizeHandles val="exact"/>
        </dgm:presLayoutVars>
      </dgm:prSet>
      <dgm:spPr/>
    </dgm:pt>
    <dgm:pt modelId="{D7DD72F5-5C20-4BE4-8590-88F26990C7E8}" type="pres">
      <dgm:prSet presAssocID="{FCAD771A-1066-49A0-AAD3-1ED9B9FB08E6}" presName="parentText" presStyleLbl="node1" presStyleIdx="0" presStyleCnt="1" custLinFactNeighborX="0" custLinFactNeighborY="-35929">
        <dgm:presLayoutVars>
          <dgm:chMax val="0"/>
          <dgm:bulletEnabled val="1"/>
        </dgm:presLayoutVars>
      </dgm:prSet>
      <dgm:spPr/>
    </dgm:pt>
    <dgm:pt modelId="{582C43F6-27BD-4A72-A6C0-498F8B83E54D}" type="pres">
      <dgm:prSet presAssocID="{FCAD771A-1066-49A0-AAD3-1ED9B9FB08E6}" presName="childText" presStyleLbl="revTx" presStyleIdx="0" presStyleCnt="1" custScaleY="146100">
        <dgm:presLayoutVars>
          <dgm:bulletEnabled val="1"/>
        </dgm:presLayoutVars>
      </dgm:prSet>
      <dgm:spPr/>
    </dgm:pt>
  </dgm:ptLst>
  <dgm:cxnLst>
    <dgm:cxn modelId="{5A9EE308-7CC1-42E0-8CA3-7863BF0FE30F}" type="presOf" srcId="{C85DE0FA-E238-4D33-B31A-BB0031E780F2}" destId="{582C43F6-27BD-4A72-A6C0-498F8B83E54D}" srcOrd="0" destOrd="1" presId="urn:microsoft.com/office/officeart/2005/8/layout/vList2"/>
    <dgm:cxn modelId="{A155C02D-7980-4393-960A-9AF52AC253DF}" type="presOf" srcId="{C1FA3EC0-9E86-4FD1-87DA-B62315834800}" destId="{582C43F6-27BD-4A72-A6C0-498F8B83E54D}" srcOrd="0" destOrd="0" presId="urn:microsoft.com/office/officeart/2005/8/layout/vList2"/>
    <dgm:cxn modelId="{F24D753B-6C18-4637-817A-52982A4D901D}" srcId="{FCAD771A-1066-49A0-AAD3-1ED9B9FB08E6}" destId="{33C0917E-F546-4EB7-8974-59321FC278CD}" srcOrd="3" destOrd="0" parTransId="{9E4A151D-AA41-461C-960E-56ED1D7AF13D}" sibTransId="{20D7A122-DCB8-476C-BF01-E89CD0229261}"/>
    <dgm:cxn modelId="{8ACE953D-84E0-4EDE-A15C-A3D032F331E3}" type="presOf" srcId="{65780886-ECE3-4B40-9424-85E4807D9230}" destId="{582C43F6-27BD-4A72-A6C0-498F8B83E54D}" srcOrd="0" destOrd="2" presId="urn:microsoft.com/office/officeart/2005/8/layout/vList2"/>
    <dgm:cxn modelId="{A1B5E27A-18E5-450B-8645-2E5B8126595E}" type="presOf" srcId="{DD8FAE84-1971-4A26-99FB-913C904E1CDE}" destId="{ED4F5BEF-78C4-4FA5-897C-0094253B1E70}" srcOrd="0" destOrd="0" presId="urn:microsoft.com/office/officeart/2005/8/layout/vList2"/>
    <dgm:cxn modelId="{C8E76A7B-9176-40EE-B04D-B3C8CD3FABEC}" srcId="{DD8FAE84-1971-4A26-99FB-913C904E1CDE}" destId="{FCAD771A-1066-49A0-AAD3-1ED9B9FB08E6}" srcOrd="0" destOrd="0" parTransId="{5F8DA65F-CD32-49EF-BF32-1B4C34047728}" sibTransId="{C73AC90C-13B1-4E2F-9B2D-0AB9FBDA6F97}"/>
    <dgm:cxn modelId="{251BF87E-F5BE-4AEC-A7DC-3263281BB18B}" srcId="{FCAD771A-1066-49A0-AAD3-1ED9B9FB08E6}" destId="{65780886-ECE3-4B40-9424-85E4807D9230}" srcOrd="2" destOrd="0" parTransId="{83CE22F0-FA46-403C-80A5-6AB9821DE2BA}" sibTransId="{0ADEA537-0339-4E97-AAA7-1A8B519D6222}"/>
    <dgm:cxn modelId="{45307682-BD96-4ED3-A21A-BD16E96756C1}" srcId="{FCAD771A-1066-49A0-AAD3-1ED9B9FB08E6}" destId="{56E7E160-2DE8-4EA3-B06A-2C26D4CD4F01}" srcOrd="5" destOrd="0" parTransId="{5F680C2B-8DA6-4F95-93CA-D5CF319AC8D0}" sibTransId="{A87D35C3-B622-4B67-84D8-42136D23F0C5}"/>
    <dgm:cxn modelId="{4D756385-A6B9-4A3A-8616-9BF230DD4666}" type="presOf" srcId="{FCAD771A-1066-49A0-AAD3-1ED9B9FB08E6}" destId="{D7DD72F5-5C20-4BE4-8590-88F26990C7E8}" srcOrd="0" destOrd="0" presId="urn:microsoft.com/office/officeart/2005/8/layout/vList2"/>
    <dgm:cxn modelId="{E3A60B95-1F09-4027-B435-03DB3CB53C1E}" srcId="{FCAD771A-1066-49A0-AAD3-1ED9B9FB08E6}" destId="{0BC2CF3D-3560-48C5-B859-59B3788ADFBB}" srcOrd="6" destOrd="0" parTransId="{2249384A-8C69-476B-A222-E64B7D58030B}" sibTransId="{7A9CE09F-3DFC-4DC9-9FE7-2D163BF35E67}"/>
    <dgm:cxn modelId="{F0E6A198-196E-4017-95E4-27D811CED187}" type="presOf" srcId="{56E7E160-2DE8-4EA3-B06A-2C26D4CD4F01}" destId="{582C43F6-27BD-4A72-A6C0-498F8B83E54D}" srcOrd="0" destOrd="5" presId="urn:microsoft.com/office/officeart/2005/8/layout/vList2"/>
    <dgm:cxn modelId="{F700409E-3A90-4AAD-B6C1-BC21F69C2251}" type="presOf" srcId="{04E4CC51-3902-432F-82E2-574708AD3B1C}" destId="{582C43F6-27BD-4A72-A6C0-498F8B83E54D}" srcOrd="0" destOrd="4" presId="urn:microsoft.com/office/officeart/2005/8/layout/vList2"/>
    <dgm:cxn modelId="{2A09DA9F-915D-4270-9FAC-0CF074DBF531}" srcId="{FCAD771A-1066-49A0-AAD3-1ED9B9FB08E6}" destId="{04E4CC51-3902-432F-82E2-574708AD3B1C}" srcOrd="4" destOrd="0" parTransId="{E5A9BC73-7DD3-420F-B6E8-FE1EF7BD27E0}" sibTransId="{513BEE27-CB34-443F-9DD5-9FC253C36633}"/>
    <dgm:cxn modelId="{97B48EAC-EBCD-40C4-83E5-E99CCB96344B}" type="presOf" srcId="{0BC2CF3D-3560-48C5-B859-59B3788ADFBB}" destId="{582C43F6-27BD-4A72-A6C0-498F8B83E54D}" srcOrd="0" destOrd="6" presId="urn:microsoft.com/office/officeart/2005/8/layout/vList2"/>
    <dgm:cxn modelId="{B0BF13C7-FAFA-464B-B2D1-3BC3C7E365AD}" srcId="{FCAD771A-1066-49A0-AAD3-1ED9B9FB08E6}" destId="{C1FA3EC0-9E86-4FD1-87DA-B62315834800}" srcOrd="0" destOrd="0" parTransId="{864748F8-F318-4BB1-9ACF-8BFF952277A3}" sibTransId="{03E8A633-8645-4A41-BF32-4AF224B4B5D1}"/>
    <dgm:cxn modelId="{3DE3B4D8-0E83-46C6-8B73-E0F60F6A381C}" srcId="{FCAD771A-1066-49A0-AAD3-1ED9B9FB08E6}" destId="{C85DE0FA-E238-4D33-B31A-BB0031E780F2}" srcOrd="1" destOrd="0" parTransId="{002FB079-C875-4114-83DB-AE7CA8D24581}" sibTransId="{531DD9DB-61D2-4794-98E1-86BFFE91F6F7}"/>
    <dgm:cxn modelId="{41C5D7FE-DDB4-48DB-B1EF-6A7D5BE59050}" type="presOf" srcId="{33C0917E-F546-4EB7-8974-59321FC278CD}" destId="{582C43F6-27BD-4A72-A6C0-498F8B83E54D}" srcOrd="0" destOrd="3" presId="urn:microsoft.com/office/officeart/2005/8/layout/vList2"/>
    <dgm:cxn modelId="{D8DBF3EB-F9B2-4B89-938E-B449B2E2BDA9}" type="presParOf" srcId="{ED4F5BEF-78C4-4FA5-897C-0094253B1E70}" destId="{D7DD72F5-5C20-4BE4-8590-88F26990C7E8}" srcOrd="0" destOrd="0" presId="urn:microsoft.com/office/officeart/2005/8/layout/vList2"/>
    <dgm:cxn modelId="{F0E8BE2C-BDDA-4625-A23F-3343BDA1D58E}" type="presParOf" srcId="{ED4F5BEF-78C4-4FA5-897C-0094253B1E70}" destId="{582C43F6-27BD-4A72-A6C0-498F8B83E54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1F428B0-83FC-4DEB-B3E7-6D3E4CEC876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20C9D1C-5ED3-42DC-BB1A-0F787E89D1D9}">
      <dgm:prSet/>
      <dgm:spPr/>
      <dgm:t>
        <a:bodyPr/>
        <a:lstStyle/>
        <a:p>
          <a:r>
            <a:rPr lang="en-US" b="1" dirty="0">
              <a:solidFill>
                <a:schemeClr val="tx1"/>
              </a:solidFill>
            </a:rPr>
            <a:t>Education and job-specific training of staff should include information on recommended infection control measures to prevent spread of COVID-19 including:</a:t>
          </a:r>
          <a:endParaRPr lang="en-US" dirty="0">
            <a:solidFill>
              <a:schemeClr val="tx1"/>
            </a:solidFill>
          </a:endParaRPr>
        </a:p>
      </dgm:t>
    </dgm:pt>
    <dgm:pt modelId="{17CEF1DE-9AE2-4309-B5E7-323B5E76E4F7}" type="parTrans" cxnId="{49DE5B71-D3D3-4A8B-A9B0-16F38DDF9DEF}">
      <dgm:prSet/>
      <dgm:spPr/>
      <dgm:t>
        <a:bodyPr/>
        <a:lstStyle/>
        <a:p>
          <a:endParaRPr lang="en-US"/>
        </a:p>
      </dgm:t>
    </dgm:pt>
    <dgm:pt modelId="{BE2B0016-2860-4905-BC86-63421F563BFC}" type="sibTrans" cxnId="{49DE5B71-D3D3-4A8B-A9B0-16F38DDF9DEF}">
      <dgm:prSet/>
      <dgm:spPr/>
      <dgm:t>
        <a:bodyPr/>
        <a:lstStyle/>
        <a:p>
          <a:endParaRPr lang="en-US"/>
        </a:p>
      </dgm:t>
    </dgm:pt>
    <dgm:pt modelId="{30587359-E0D9-40C6-A9D7-19FF35ECEDA3}">
      <dgm:prSet/>
      <dgm:spPr/>
      <dgm:t>
        <a:bodyPr/>
        <a:lstStyle/>
        <a:p>
          <a:r>
            <a:rPr lang="en-US"/>
            <a:t>Signs and symptoms of respiratory illness, including COVID-19.</a:t>
          </a:r>
        </a:p>
      </dgm:t>
    </dgm:pt>
    <dgm:pt modelId="{FF5884BF-1A80-43FC-BDFF-CDCF8FD67730}" type="parTrans" cxnId="{F451283E-7F98-4355-87A3-EF3351FBF2D2}">
      <dgm:prSet/>
      <dgm:spPr/>
      <dgm:t>
        <a:bodyPr/>
        <a:lstStyle/>
        <a:p>
          <a:endParaRPr lang="en-US"/>
        </a:p>
      </dgm:t>
    </dgm:pt>
    <dgm:pt modelId="{AA15476A-80A6-4055-B2FA-16FB5E2AC4C5}" type="sibTrans" cxnId="{F451283E-7F98-4355-87A3-EF3351FBF2D2}">
      <dgm:prSet/>
      <dgm:spPr/>
      <dgm:t>
        <a:bodyPr/>
        <a:lstStyle/>
        <a:p>
          <a:endParaRPr lang="en-US"/>
        </a:p>
      </dgm:t>
    </dgm:pt>
    <dgm:pt modelId="{84138B76-F8CC-4BC7-8E5B-15B9CDAC88B4}">
      <dgm:prSet/>
      <dgm:spPr/>
      <dgm:t>
        <a:bodyPr/>
        <a:lstStyle/>
        <a:p>
          <a:r>
            <a:rPr lang="en-US" dirty="0"/>
            <a:t>Monitoring residents for signs and symptoms of respiratory illness.</a:t>
          </a:r>
        </a:p>
      </dgm:t>
    </dgm:pt>
    <dgm:pt modelId="{96301AF8-D3DB-4A0B-BE1D-0753711AC710}" type="parTrans" cxnId="{C8A90E5D-6EF1-4F54-A236-E6FFC699BA1F}">
      <dgm:prSet/>
      <dgm:spPr/>
      <dgm:t>
        <a:bodyPr/>
        <a:lstStyle/>
        <a:p>
          <a:endParaRPr lang="en-US"/>
        </a:p>
      </dgm:t>
    </dgm:pt>
    <dgm:pt modelId="{241E0988-093D-417B-B9B2-31CED1D4A5E1}" type="sibTrans" cxnId="{C8A90E5D-6EF1-4F54-A236-E6FFC699BA1F}">
      <dgm:prSet/>
      <dgm:spPr/>
      <dgm:t>
        <a:bodyPr/>
        <a:lstStyle/>
        <a:p>
          <a:endParaRPr lang="en-US"/>
        </a:p>
      </dgm:t>
    </dgm:pt>
    <dgm:pt modelId="{B017E1E8-5658-451B-B91A-E175CEAE96F6}">
      <dgm:prSet/>
      <dgm:spPr/>
      <dgm:t>
        <a:bodyPr/>
        <a:lstStyle/>
        <a:p>
          <a:r>
            <a:rPr lang="en-US" dirty="0"/>
            <a:t>Keeping residents, visitors, and staff safe by using correct infection control practices, including proper hand hygiene and selection and use of PPE. Training should include return demonstrations to document competency.</a:t>
          </a:r>
        </a:p>
      </dgm:t>
    </dgm:pt>
    <dgm:pt modelId="{3AB03DBB-7D07-40BC-8AE7-DB1DBAAEE29A}" type="parTrans" cxnId="{2F6F72CE-7F5C-4B77-919E-1FB444E4CB69}">
      <dgm:prSet/>
      <dgm:spPr/>
      <dgm:t>
        <a:bodyPr/>
        <a:lstStyle/>
        <a:p>
          <a:endParaRPr lang="en-US"/>
        </a:p>
      </dgm:t>
    </dgm:pt>
    <dgm:pt modelId="{4F5B0E4C-8099-43A6-A071-9A4290397581}" type="sibTrans" cxnId="{2F6F72CE-7F5C-4B77-919E-1FB444E4CB69}">
      <dgm:prSet/>
      <dgm:spPr/>
      <dgm:t>
        <a:bodyPr/>
        <a:lstStyle/>
        <a:p>
          <a:endParaRPr lang="en-US"/>
        </a:p>
      </dgm:t>
    </dgm:pt>
    <dgm:pt modelId="{B0A344F8-131E-47AF-84B3-F1364E7166EA}">
      <dgm:prSet/>
      <dgm:spPr/>
      <dgm:t>
        <a:bodyPr/>
        <a:lstStyle/>
        <a:p>
          <a:r>
            <a:rPr lang="en-US" dirty="0"/>
            <a:t>Staying home when ill.</a:t>
          </a:r>
        </a:p>
      </dgm:t>
    </dgm:pt>
    <dgm:pt modelId="{E2BE9E3A-94E6-4C2B-B017-1E0874ADFA1A}" type="parTrans" cxnId="{F23A922C-D3CC-4283-96FF-AE4F199BBA10}">
      <dgm:prSet/>
      <dgm:spPr/>
      <dgm:t>
        <a:bodyPr/>
        <a:lstStyle/>
        <a:p>
          <a:endParaRPr lang="en-US"/>
        </a:p>
      </dgm:t>
    </dgm:pt>
    <dgm:pt modelId="{B9425B1D-D5F1-48CC-91AC-05FA57A31118}" type="sibTrans" cxnId="{F23A922C-D3CC-4283-96FF-AE4F199BBA10}">
      <dgm:prSet/>
      <dgm:spPr/>
      <dgm:t>
        <a:bodyPr/>
        <a:lstStyle/>
        <a:p>
          <a:endParaRPr lang="en-US"/>
        </a:p>
      </dgm:t>
    </dgm:pt>
    <dgm:pt modelId="{3387AB2B-0571-45A4-AFB4-8884BA7F3F79}">
      <dgm:prSet/>
      <dgm:spPr/>
      <dgm:t>
        <a:bodyPr/>
        <a:lstStyle/>
        <a:p>
          <a:r>
            <a:rPr lang="en-US" dirty="0"/>
            <a:t>Implementing sick leave policies and recommended actions for unprotected exposures (e.g., not using recommended PPE, an unrecognized infectious patient contact).</a:t>
          </a:r>
        </a:p>
      </dgm:t>
    </dgm:pt>
    <dgm:pt modelId="{DC85119A-EF24-40B9-A0C1-474AB8822529}" type="parTrans" cxnId="{AE23623D-B9E6-4FB8-A976-75A02BEA10FE}">
      <dgm:prSet/>
      <dgm:spPr/>
      <dgm:t>
        <a:bodyPr/>
        <a:lstStyle/>
        <a:p>
          <a:endParaRPr lang="en-US"/>
        </a:p>
      </dgm:t>
    </dgm:pt>
    <dgm:pt modelId="{A1A857AD-B1ED-4420-8DD9-83FAA8CDB7FA}" type="sibTrans" cxnId="{AE23623D-B9E6-4FB8-A976-75A02BEA10FE}">
      <dgm:prSet/>
      <dgm:spPr/>
      <dgm:t>
        <a:bodyPr/>
        <a:lstStyle/>
        <a:p>
          <a:endParaRPr lang="en-US"/>
        </a:p>
      </dgm:t>
    </dgm:pt>
    <dgm:pt modelId="{BA5D71F0-2878-4D1D-8A0F-154A3226ADAA}" type="pres">
      <dgm:prSet presAssocID="{21F428B0-83FC-4DEB-B3E7-6D3E4CEC8769}" presName="linear" presStyleCnt="0">
        <dgm:presLayoutVars>
          <dgm:animLvl val="lvl"/>
          <dgm:resizeHandles val="exact"/>
        </dgm:presLayoutVars>
      </dgm:prSet>
      <dgm:spPr/>
    </dgm:pt>
    <dgm:pt modelId="{B9A143C3-354D-407B-9160-BBC60211DD97}" type="pres">
      <dgm:prSet presAssocID="{F20C9D1C-5ED3-42DC-BB1A-0F787E89D1D9}" presName="parentText" presStyleLbl="node1" presStyleIdx="0" presStyleCnt="1" custLinFactNeighborX="1061" custLinFactNeighborY="-22948">
        <dgm:presLayoutVars>
          <dgm:chMax val="0"/>
          <dgm:bulletEnabled val="1"/>
        </dgm:presLayoutVars>
      </dgm:prSet>
      <dgm:spPr/>
    </dgm:pt>
    <dgm:pt modelId="{5512AC69-1365-477B-9F02-EC5183E6C34F}" type="pres">
      <dgm:prSet presAssocID="{F20C9D1C-5ED3-42DC-BB1A-0F787E89D1D9}" presName="childText" presStyleLbl="revTx" presStyleIdx="0" presStyleCnt="1">
        <dgm:presLayoutVars>
          <dgm:bulletEnabled val="1"/>
        </dgm:presLayoutVars>
      </dgm:prSet>
      <dgm:spPr/>
    </dgm:pt>
  </dgm:ptLst>
  <dgm:cxnLst>
    <dgm:cxn modelId="{987FE222-516F-4FCA-993D-E0D4699D5C2C}" type="presOf" srcId="{B0A344F8-131E-47AF-84B3-F1364E7166EA}" destId="{5512AC69-1365-477B-9F02-EC5183E6C34F}" srcOrd="0" destOrd="3" presId="urn:microsoft.com/office/officeart/2005/8/layout/vList2"/>
    <dgm:cxn modelId="{4A9F3327-DB49-4BE9-A4B3-975F60B5CBB8}" type="presOf" srcId="{84138B76-F8CC-4BC7-8E5B-15B9CDAC88B4}" destId="{5512AC69-1365-477B-9F02-EC5183E6C34F}" srcOrd="0" destOrd="1" presId="urn:microsoft.com/office/officeart/2005/8/layout/vList2"/>
    <dgm:cxn modelId="{F23A922C-D3CC-4283-96FF-AE4F199BBA10}" srcId="{F20C9D1C-5ED3-42DC-BB1A-0F787E89D1D9}" destId="{B0A344F8-131E-47AF-84B3-F1364E7166EA}" srcOrd="3" destOrd="0" parTransId="{E2BE9E3A-94E6-4C2B-B017-1E0874ADFA1A}" sibTransId="{B9425B1D-D5F1-48CC-91AC-05FA57A31118}"/>
    <dgm:cxn modelId="{D506B42E-1B51-45AF-9330-CC8ECFFB5F2B}" type="presOf" srcId="{3387AB2B-0571-45A4-AFB4-8884BA7F3F79}" destId="{5512AC69-1365-477B-9F02-EC5183E6C34F}" srcOrd="0" destOrd="4" presId="urn:microsoft.com/office/officeart/2005/8/layout/vList2"/>
    <dgm:cxn modelId="{6DAE8537-693D-4564-B322-51A15CA1269A}" type="presOf" srcId="{21F428B0-83FC-4DEB-B3E7-6D3E4CEC8769}" destId="{BA5D71F0-2878-4D1D-8A0F-154A3226ADAA}" srcOrd="0" destOrd="0" presId="urn:microsoft.com/office/officeart/2005/8/layout/vList2"/>
    <dgm:cxn modelId="{AE23623D-B9E6-4FB8-A976-75A02BEA10FE}" srcId="{F20C9D1C-5ED3-42DC-BB1A-0F787E89D1D9}" destId="{3387AB2B-0571-45A4-AFB4-8884BA7F3F79}" srcOrd="4" destOrd="0" parTransId="{DC85119A-EF24-40B9-A0C1-474AB8822529}" sibTransId="{A1A857AD-B1ED-4420-8DD9-83FAA8CDB7FA}"/>
    <dgm:cxn modelId="{F451283E-7F98-4355-87A3-EF3351FBF2D2}" srcId="{F20C9D1C-5ED3-42DC-BB1A-0F787E89D1D9}" destId="{30587359-E0D9-40C6-A9D7-19FF35ECEDA3}" srcOrd="0" destOrd="0" parTransId="{FF5884BF-1A80-43FC-BDFF-CDCF8FD67730}" sibTransId="{AA15476A-80A6-4055-B2FA-16FB5E2AC4C5}"/>
    <dgm:cxn modelId="{C8A90E5D-6EF1-4F54-A236-E6FFC699BA1F}" srcId="{F20C9D1C-5ED3-42DC-BB1A-0F787E89D1D9}" destId="{84138B76-F8CC-4BC7-8E5B-15B9CDAC88B4}" srcOrd="1" destOrd="0" parTransId="{96301AF8-D3DB-4A0B-BE1D-0753711AC710}" sibTransId="{241E0988-093D-417B-B9B2-31CED1D4A5E1}"/>
    <dgm:cxn modelId="{4A89B744-4FA9-477B-BD91-BD5235061807}" type="presOf" srcId="{30587359-E0D9-40C6-A9D7-19FF35ECEDA3}" destId="{5512AC69-1365-477B-9F02-EC5183E6C34F}" srcOrd="0" destOrd="0" presId="urn:microsoft.com/office/officeart/2005/8/layout/vList2"/>
    <dgm:cxn modelId="{49DE5B71-D3D3-4A8B-A9B0-16F38DDF9DEF}" srcId="{21F428B0-83FC-4DEB-B3E7-6D3E4CEC8769}" destId="{F20C9D1C-5ED3-42DC-BB1A-0F787E89D1D9}" srcOrd="0" destOrd="0" parTransId="{17CEF1DE-9AE2-4309-B5E7-323B5E76E4F7}" sibTransId="{BE2B0016-2860-4905-BC86-63421F563BFC}"/>
    <dgm:cxn modelId="{01BA4281-4960-4BE3-87D1-97688DE0EC36}" type="presOf" srcId="{F20C9D1C-5ED3-42DC-BB1A-0F787E89D1D9}" destId="{B9A143C3-354D-407B-9160-BBC60211DD97}" srcOrd="0" destOrd="0" presId="urn:microsoft.com/office/officeart/2005/8/layout/vList2"/>
    <dgm:cxn modelId="{B9744993-17EB-4C13-8702-6D9D476DE984}" type="presOf" srcId="{B017E1E8-5658-451B-B91A-E175CEAE96F6}" destId="{5512AC69-1365-477B-9F02-EC5183E6C34F}" srcOrd="0" destOrd="2" presId="urn:microsoft.com/office/officeart/2005/8/layout/vList2"/>
    <dgm:cxn modelId="{2F6F72CE-7F5C-4B77-919E-1FB444E4CB69}" srcId="{F20C9D1C-5ED3-42DC-BB1A-0F787E89D1D9}" destId="{B017E1E8-5658-451B-B91A-E175CEAE96F6}" srcOrd="2" destOrd="0" parTransId="{3AB03DBB-7D07-40BC-8AE7-DB1DBAAEE29A}" sibTransId="{4F5B0E4C-8099-43A6-A071-9A4290397581}"/>
    <dgm:cxn modelId="{0B4C2AE8-F240-406A-BBAB-557288B7CF22}" type="presParOf" srcId="{BA5D71F0-2878-4D1D-8A0F-154A3226ADAA}" destId="{B9A143C3-354D-407B-9160-BBC60211DD97}" srcOrd="0" destOrd="0" presId="urn:microsoft.com/office/officeart/2005/8/layout/vList2"/>
    <dgm:cxn modelId="{4633DB02-BD4C-4710-9251-62192FDD883B}" type="presParOf" srcId="{BA5D71F0-2878-4D1D-8A0F-154A3226ADAA}" destId="{5512AC69-1365-477B-9F02-EC5183E6C34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3ED9130-1F23-487D-926E-575C1A48D7D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DF8D31-6618-4D07-B7EB-607C9CBD088A}">
      <dgm:prSet/>
      <dgm:spPr/>
      <dgm:t>
        <a:bodyPr/>
        <a:lstStyle/>
        <a:p>
          <a:r>
            <a:rPr lang="en-US" dirty="0"/>
            <a:t>Develop  a contingency plan for managing an increased need for postmortem care and disposition of deceased residents.</a:t>
          </a:r>
        </a:p>
      </dgm:t>
    </dgm:pt>
    <dgm:pt modelId="{DE649101-6298-49CC-8BDD-AD78B4C0CF5F}" type="parTrans" cxnId="{75510CD8-A725-4B51-AFF4-71721A6A7E3B}">
      <dgm:prSet/>
      <dgm:spPr/>
      <dgm:t>
        <a:bodyPr/>
        <a:lstStyle/>
        <a:p>
          <a:endParaRPr lang="en-US"/>
        </a:p>
      </dgm:t>
    </dgm:pt>
    <dgm:pt modelId="{08B7EC7E-A119-440F-BDD0-899C83C29AAC}" type="sibTrans" cxnId="{75510CD8-A725-4B51-AFF4-71721A6A7E3B}">
      <dgm:prSet/>
      <dgm:spPr/>
      <dgm:t>
        <a:bodyPr/>
        <a:lstStyle/>
        <a:p>
          <a:endParaRPr lang="en-US"/>
        </a:p>
      </dgm:t>
    </dgm:pt>
    <dgm:pt modelId="{C92E812F-E888-4C08-884E-6CFE2FC1676E}">
      <dgm:prSet/>
      <dgm:spPr/>
      <dgm:t>
        <a:bodyPr/>
        <a:lstStyle/>
        <a:p>
          <a:r>
            <a:rPr lang="en-US" dirty="0"/>
            <a:t>Identify an area in the facility to be designated as a temporary morgue.</a:t>
          </a:r>
        </a:p>
      </dgm:t>
    </dgm:pt>
    <dgm:pt modelId="{896F9564-B25C-4D07-80B1-0D153CDD75B5}" type="parTrans" cxnId="{75C4FDE6-D53C-41B3-8144-146C2D3C2D69}">
      <dgm:prSet/>
      <dgm:spPr/>
      <dgm:t>
        <a:bodyPr/>
        <a:lstStyle/>
        <a:p>
          <a:endParaRPr lang="en-US"/>
        </a:p>
      </dgm:t>
    </dgm:pt>
    <dgm:pt modelId="{D4655494-776C-4C56-83C8-1DBB74801233}" type="sibTrans" cxnId="{75C4FDE6-D53C-41B3-8144-146C2D3C2D69}">
      <dgm:prSet/>
      <dgm:spPr/>
      <dgm:t>
        <a:bodyPr/>
        <a:lstStyle/>
        <a:p>
          <a:endParaRPr lang="en-US"/>
        </a:p>
      </dgm:t>
    </dgm:pt>
    <dgm:pt modelId="{C2FF0B52-B706-4955-9B84-2A81C89117AD}">
      <dgm:prSet/>
      <dgm:spPr/>
      <dgm:t>
        <a:bodyPr/>
        <a:lstStyle/>
        <a:p>
          <a:r>
            <a:rPr lang="en-US" dirty="0"/>
            <a:t>Discuss  with local and regional planning contacts for local plans to expand morgue capacity.</a:t>
          </a:r>
        </a:p>
      </dgm:t>
    </dgm:pt>
    <dgm:pt modelId="{848B57E2-3ED9-4BB9-9305-424AC1CDCB4B}" type="parTrans" cxnId="{998FE15B-0A2A-4745-B03D-E97DF7EC233F}">
      <dgm:prSet/>
      <dgm:spPr/>
      <dgm:t>
        <a:bodyPr/>
        <a:lstStyle/>
        <a:p>
          <a:endParaRPr lang="en-US"/>
        </a:p>
      </dgm:t>
    </dgm:pt>
    <dgm:pt modelId="{39CD6A1E-92F7-4652-B6AF-34F0B38A5B00}" type="sibTrans" cxnId="{998FE15B-0A2A-4745-B03D-E97DF7EC233F}">
      <dgm:prSet/>
      <dgm:spPr/>
      <dgm:t>
        <a:bodyPr/>
        <a:lstStyle/>
        <a:p>
          <a:endParaRPr lang="en-US"/>
        </a:p>
      </dgm:t>
    </dgm:pt>
    <dgm:pt modelId="{881EA04B-0928-42AD-A894-4449D1E81849}" type="pres">
      <dgm:prSet presAssocID="{33ED9130-1F23-487D-926E-575C1A48D7D0}" presName="root" presStyleCnt="0">
        <dgm:presLayoutVars>
          <dgm:dir/>
          <dgm:resizeHandles val="exact"/>
        </dgm:presLayoutVars>
      </dgm:prSet>
      <dgm:spPr/>
    </dgm:pt>
    <dgm:pt modelId="{8B911C14-D461-4BA9-96B0-F6CAE64FFB08}" type="pres">
      <dgm:prSet presAssocID="{83DF8D31-6618-4D07-B7EB-607C9CBD088A}" presName="compNode" presStyleCnt="0"/>
      <dgm:spPr/>
    </dgm:pt>
    <dgm:pt modelId="{E6DFE26E-3237-4470-A23A-54F41BFC738F}" type="pres">
      <dgm:prSet presAssocID="{83DF8D31-6618-4D07-B7EB-607C9CBD088A}" presName="bgRect" presStyleLbl="bgShp" presStyleIdx="0" presStyleCnt="3"/>
      <dgm:spPr/>
    </dgm:pt>
    <dgm:pt modelId="{6DB41D33-B3B5-4E22-AD12-5BF709703BCB}" type="pres">
      <dgm:prSet presAssocID="{83DF8D31-6618-4D07-B7EB-607C9CBD088A}"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mbulance"/>
        </a:ext>
      </dgm:extLst>
    </dgm:pt>
    <dgm:pt modelId="{DDCC6388-4737-4C60-8C7C-393870A9A647}" type="pres">
      <dgm:prSet presAssocID="{83DF8D31-6618-4D07-B7EB-607C9CBD088A}" presName="spaceRect" presStyleCnt="0"/>
      <dgm:spPr/>
    </dgm:pt>
    <dgm:pt modelId="{943513D8-CFE5-49A3-9ACD-CF7CF9F823E0}" type="pres">
      <dgm:prSet presAssocID="{83DF8D31-6618-4D07-B7EB-607C9CBD088A}" presName="parTx" presStyleLbl="revTx" presStyleIdx="0" presStyleCnt="3">
        <dgm:presLayoutVars>
          <dgm:chMax val="0"/>
          <dgm:chPref val="0"/>
        </dgm:presLayoutVars>
      </dgm:prSet>
      <dgm:spPr/>
    </dgm:pt>
    <dgm:pt modelId="{950C06AA-1E66-4F8D-8979-E84DAC57FDE6}" type="pres">
      <dgm:prSet presAssocID="{08B7EC7E-A119-440F-BDD0-899C83C29AAC}" presName="sibTrans" presStyleCnt="0"/>
      <dgm:spPr/>
    </dgm:pt>
    <dgm:pt modelId="{8B7B0F78-C71A-45D6-A3CD-2E2076BF8DD6}" type="pres">
      <dgm:prSet presAssocID="{C92E812F-E888-4C08-884E-6CFE2FC1676E}" presName="compNode" presStyleCnt="0"/>
      <dgm:spPr/>
    </dgm:pt>
    <dgm:pt modelId="{1CA4000F-E97A-47A1-B243-9B2F02285DA0}" type="pres">
      <dgm:prSet presAssocID="{C92E812F-E888-4C08-884E-6CFE2FC1676E}" presName="bgRect" presStyleLbl="bgShp" presStyleIdx="1" presStyleCnt="3" custScaleY="159096"/>
      <dgm:spPr/>
    </dgm:pt>
    <dgm:pt modelId="{A934693C-461B-4B2A-AEC1-4CA00267C9A7}" type="pres">
      <dgm:prSet presAssocID="{C92E812F-E888-4C08-884E-6CFE2FC1676E}"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ink"/>
        </a:ext>
      </dgm:extLst>
    </dgm:pt>
    <dgm:pt modelId="{BB70FDC0-3A14-45F2-93B3-2D3E7005DE8D}" type="pres">
      <dgm:prSet presAssocID="{C92E812F-E888-4C08-884E-6CFE2FC1676E}" presName="spaceRect" presStyleCnt="0"/>
      <dgm:spPr/>
    </dgm:pt>
    <dgm:pt modelId="{8C16F6D6-4D45-4E94-A669-535D7EDDA6A0}" type="pres">
      <dgm:prSet presAssocID="{C92E812F-E888-4C08-884E-6CFE2FC1676E}" presName="parTx" presStyleLbl="revTx" presStyleIdx="1" presStyleCnt="3">
        <dgm:presLayoutVars>
          <dgm:chMax val="0"/>
          <dgm:chPref val="0"/>
        </dgm:presLayoutVars>
      </dgm:prSet>
      <dgm:spPr/>
    </dgm:pt>
    <dgm:pt modelId="{B0E6B237-2439-49E2-9A94-DB0DED4EC8C2}" type="pres">
      <dgm:prSet presAssocID="{D4655494-776C-4C56-83C8-1DBB74801233}" presName="sibTrans" presStyleCnt="0"/>
      <dgm:spPr/>
    </dgm:pt>
    <dgm:pt modelId="{C06F236F-FBE6-45B6-9336-673A54194EAA}" type="pres">
      <dgm:prSet presAssocID="{C2FF0B52-B706-4955-9B84-2A81C89117AD}" presName="compNode" presStyleCnt="0"/>
      <dgm:spPr/>
    </dgm:pt>
    <dgm:pt modelId="{DC09099D-9D93-4DC2-9F24-B28E61DA2A15}" type="pres">
      <dgm:prSet presAssocID="{C2FF0B52-B706-4955-9B84-2A81C89117AD}" presName="bgRect" presStyleLbl="bgShp" presStyleIdx="2" presStyleCnt="3"/>
      <dgm:spPr/>
    </dgm:pt>
    <dgm:pt modelId="{02B08F1D-C445-4397-B095-4386AD2D8286}" type="pres">
      <dgm:prSet presAssocID="{C2FF0B52-B706-4955-9B84-2A81C89117AD}"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Network"/>
        </a:ext>
      </dgm:extLst>
    </dgm:pt>
    <dgm:pt modelId="{07565DC4-5FF8-4EB5-8F00-5DCE00A8C30E}" type="pres">
      <dgm:prSet presAssocID="{C2FF0B52-B706-4955-9B84-2A81C89117AD}" presName="spaceRect" presStyleCnt="0"/>
      <dgm:spPr/>
    </dgm:pt>
    <dgm:pt modelId="{466D08A3-4EB7-4BF9-ACCB-155E48091923}" type="pres">
      <dgm:prSet presAssocID="{C2FF0B52-B706-4955-9B84-2A81C89117AD}" presName="parTx" presStyleLbl="revTx" presStyleIdx="2" presStyleCnt="3">
        <dgm:presLayoutVars>
          <dgm:chMax val="0"/>
          <dgm:chPref val="0"/>
        </dgm:presLayoutVars>
      </dgm:prSet>
      <dgm:spPr/>
    </dgm:pt>
  </dgm:ptLst>
  <dgm:cxnLst>
    <dgm:cxn modelId="{998FE15B-0A2A-4745-B03D-E97DF7EC233F}" srcId="{33ED9130-1F23-487D-926E-575C1A48D7D0}" destId="{C2FF0B52-B706-4955-9B84-2A81C89117AD}" srcOrd="2" destOrd="0" parTransId="{848B57E2-3ED9-4BB9-9305-424AC1CDCB4B}" sibTransId="{39CD6A1E-92F7-4652-B6AF-34F0B38A5B00}"/>
    <dgm:cxn modelId="{4A3F4B61-C70D-4219-87C4-B9E7CCCBB818}" type="presOf" srcId="{C2FF0B52-B706-4955-9B84-2A81C89117AD}" destId="{466D08A3-4EB7-4BF9-ACCB-155E48091923}" srcOrd="0" destOrd="0" presId="urn:microsoft.com/office/officeart/2018/2/layout/IconVerticalSolidList"/>
    <dgm:cxn modelId="{13E5B565-0E85-4522-9303-25B090B6D6F8}" type="presOf" srcId="{C92E812F-E888-4C08-884E-6CFE2FC1676E}" destId="{8C16F6D6-4D45-4E94-A669-535D7EDDA6A0}" srcOrd="0" destOrd="0" presId="urn:microsoft.com/office/officeart/2018/2/layout/IconVerticalSolidList"/>
    <dgm:cxn modelId="{75510CD8-A725-4B51-AFF4-71721A6A7E3B}" srcId="{33ED9130-1F23-487D-926E-575C1A48D7D0}" destId="{83DF8D31-6618-4D07-B7EB-607C9CBD088A}" srcOrd="0" destOrd="0" parTransId="{DE649101-6298-49CC-8BDD-AD78B4C0CF5F}" sibTransId="{08B7EC7E-A119-440F-BDD0-899C83C29AAC}"/>
    <dgm:cxn modelId="{75C4FDE6-D53C-41B3-8144-146C2D3C2D69}" srcId="{33ED9130-1F23-487D-926E-575C1A48D7D0}" destId="{C92E812F-E888-4C08-884E-6CFE2FC1676E}" srcOrd="1" destOrd="0" parTransId="{896F9564-B25C-4D07-80B1-0D153CDD75B5}" sibTransId="{D4655494-776C-4C56-83C8-1DBB74801233}"/>
    <dgm:cxn modelId="{D153CBF0-70BD-41E5-BF6B-6E97928C3DB7}" type="presOf" srcId="{83DF8D31-6618-4D07-B7EB-607C9CBD088A}" destId="{943513D8-CFE5-49A3-9ACD-CF7CF9F823E0}" srcOrd="0" destOrd="0" presId="urn:microsoft.com/office/officeart/2018/2/layout/IconVerticalSolidList"/>
    <dgm:cxn modelId="{334543F8-77EF-44E7-92B4-310E145746FC}" type="presOf" srcId="{33ED9130-1F23-487D-926E-575C1A48D7D0}" destId="{881EA04B-0928-42AD-A894-4449D1E81849}" srcOrd="0" destOrd="0" presId="urn:microsoft.com/office/officeart/2018/2/layout/IconVerticalSolidList"/>
    <dgm:cxn modelId="{ADED4722-40DC-4675-9E22-B27561A3491E}" type="presParOf" srcId="{881EA04B-0928-42AD-A894-4449D1E81849}" destId="{8B911C14-D461-4BA9-96B0-F6CAE64FFB08}" srcOrd="0" destOrd="0" presId="urn:microsoft.com/office/officeart/2018/2/layout/IconVerticalSolidList"/>
    <dgm:cxn modelId="{6965521E-7B30-4A2D-96AA-D446707783AE}" type="presParOf" srcId="{8B911C14-D461-4BA9-96B0-F6CAE64FFB08}" destId="{E6DFE26E-3237-4470-A23A-54F41BFC738F}" srcOrd="0" destOrd="0" presId="urn:microsoft.com/office/officeart/2018/2/layout/IconVerticalSolidList"/>
    <dgm:cxn modelId="{0BA26025-BBFC-45DD-933B-CC83CCD45E77}" type="presParOf" srcId="{8B911C14-D461-4BA9-96B0-F6CAE64FFB08}" destId="{6DB41D33-B3B5-4E22-AD12-5BF709703BCB}" srcOrd="1" destOrd="0" presId="urn:microsoft.com/office/officeart/2018/2/layout/IconVerticalSolidList"/>
    <dgm:cxn modelId="{D38EF9EB-8AAF-4781-B46F-D6E9692D9C3F}" type="presParOf" srcId="{8B911C14-D461-4BA9-96B0-F6CAE64FFB08}" destId="{DDCC6388-4737-4C60-8C7C-393870A9A647}" srcOrd="2" destOrd="0" presId="urn:microsoft.com/office/officeart/2018/2/layout/IconVerticalSolidList"/>
    <dgm:cxn modelId="{792CA9A7-EB12-48EF-BE43-CE17A0E0E01D}" type="presParOf" srcId="{8B911C14-D461-4BA9-96B0-F6CAE64FFB08}" destId="{943513D8-CFE5-49A3-9ACD-CF7CF9F823E0}" srcOrd="3" destOrd="0" presId="urn:microsoft.com/office/officeart/2018/2/layout/IconVerticalSolidList"/>
    <dgm:cxn modelId="{5B7A664E-8F2F-45BC-A2F2-8CA38E364271}" type="presParOf" srcId="{881EA04B-0928-42AD-A894-4449D1E81849}" destId="{950C06AA-1E66-4F8D-8979-E84DAC57FDE6}" srcOrd="1" destOrd="0" presId="urn:microsoft.com/office/officeart/2018/2/layout/IconVerticalSolidList"/>
    <dgm:cxn modelId="{53436884-0169-4333-BF87-1BBCD225A8AF}" type="presParOf" srcId="{881EA04B-0928-42AD-A894-4449D1E81849}" destId="{8B7B0F78-C71A-45D6-A3CD-2E2076BF8DD6}" srcOrd="2" destOrd="0" presId="urn:microsoft.com/office/officeart/2018/2/layout/IconVerticalSolidList"/>
    <dgm:cxn modelId="{BE585A95-4F48-4103-942C-69706E4D93B4}" type="presParOf" srcId="{8B7B0F78-C71A-45D6-A3CD-2E2076BF8DD6}" destId="{1CA4000F-E97A-47A1-B243-9B2F02285DA0}" srcOrd="0" destOrd="0" presId="urn:microsoft.com/office/officeart/2018/2/layout/IconVerticalSolidList"/>
    <dgm:cxn modelId="{1659989D-DC05-438D-920F-F50597A2C3A4}" type="presParOf" srcId="{8B7B0F78-C71A-45D6-A3CD-2E2076BF8DD6}" destId="{A934693C-461B-4B2A-AEC1-4CA00267C9A7}" srcOrd="1" destOrd="0" presId="urn:microsoft.com/office/officeart/2018/2/layout/IconVerticalSolidList"/>
    <dgm:cxn modelId="{FB5E32D7-9837-40F8-844F-33F2BFF0B007}" type="presParOf" srcId="{8B7B0F78-C71A-45D6-A3CD-2E2076BF8DD6}" destId="{BB70FDC0-3A14-45F2-93B3-2D3E7005DE8D}" srcOrd="2" destOrd="0" presId="urn:microsoft.com/office/officeart/2018/2/layout/IconVerticalSolidList"/>
    <dgm:cxn modelId="{C25CFC87-7EF8-4D96-8CD5-AACCCAD60003}" type="presParOf" srcId="{8B7B0F78-C71A-45D6-A3CD-2E2076BF8DD6}" destId="{8C16F6D6-4D45-4E94-A669-535D7EDDA6A0}" srcOrd="3" destOrd="0" presId="urn:microsoft.com/office/officeart/2018/2/layout/IconVerticalSolidList"/>
    <dgm:cxn modelId="{FBCEBD76-4A8A-4EDA-B5DF-963B324F32F2}" type="presParOf" srcId="{881EA04B-0928-42AD-A894-4449D1E81849}" destId="{B0E6B237-2439-49E2-9A94-DB0DED4EC8C2}" srcOrd="3" destOrd="0" presId="urn:microsoft.com/office/officeart/2018/2/layout/IconVerticalSolidList"/>
    <dgm:cxn modelId="{A8AEF5F7-D058-46F3-8ACC-2C09A814A6FB}" type="presParOf" srcId="{881EA04B-0928-42AD-A894-4449D1E81849}" destId="{C06F236F-FBE6-45B6-9336-673A54194EAA}" srcOrd="4" destOrd="0" presId="urn:microsoft.com/office/officeart/2018/2/layout/IconVerticalSolidList"/>
    <dgm:cxn modelId="{2BF40E52-D366-43CB-98A8-28C004FEE2F7}" type="presParOf" srcId="{C06F236F-FBE6-45B6-9336-673A54194EAA}" destId="{DC09099D-9D93-4DC2-9F24-B28E61DA2A15}" srcOrd="0" destOrd="0" presId="urn:microsoft.com/office/officeart/2018/2/layout/IconVerticalSolidList"/>
    <dgm:cxn modelId="{0D13BBEE-F2DE-486F-9D24-81E043D1145C}" type="presParOf" srcId="{C06F236F-FBE6-45B6-9336-673A54194EAA}" destId="{02B08F1D-C445-4397-B095-4386AD2D8286}" srcOrd="1" destOrd="0" presId="urn:microsoft.com/office/officeart/2018/2/layout/IconVerticalSolidList"/>
    <dgm:cxn modelId="{38CAE86B-1DFC-4D6E-8773-2679A20BF8D1}" type="presParOf" srcId="{C06F236F-FBE6-45B6-9336-673A54194EAA}" destId="{07565DC4-5FF8-4EB5-8F00-5DCE00A8C30E}" srcOrd="2" destOrd="0" presId="urn:microsoft.com/office/officeart/2018/2/layout/IconVerticalSolidList"/>
    <dgm:cxn modelId="{36CC065A-B7A2-416E-B533-164AAF4AE89C}" type="presParOf" srcId="{C06F236F-FBE6-45B6-9336-673A54194EAA}" destId="{466D08A3-4EB7-4BF9-ACCB-155E4809192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20AFF9-2922-40CC-954B-CE14E41C5EB5}"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295302A8-76F0-476F-8C59-B0C4F3A4783D}">
      <dgm:prSet/>
      <dgm:spPr/>
      <dgm:t>
        <a:bodyPr/>
        <a:lstStyle/>
        <a:p>
          <a:r>
            <a:rPr lang="en-US" b="1" dirty="0"/>
            <a:t>The CDC’s  c</a:t>
          </a:r>
          <a:r>
            <a:rPr lang="en-US" b="1" dirty="0">
              <a:solidFill>
                <a:schemeClr val="bg1"/>
              </a:solidFill>
            </a:rPr>
            <a:t>hecklist </a:t>
          </a:r>
          <a:r>
            <a:rPr lang="en-US" b="1" dirty="0"/>
            <a:t>is divided into 3 main categories with sub-categories </a:t>
          </a:r>
          <a:r>
            <a:rPr lang="en-US" dirty="0"/>
            <a:t>:</a:t>
          </a:r>
        </a:p>
      </dgm:t>
    </dgm:pt>
    <dgm:pt modelId="{33117992-2E4A-4F38-9D8F-521B1B451D4D}" type="parTrans" cxnId="{29DC61EF-AB2E-4532-8021-77232A1952F6}">
      <dgm:prSet/>
      <dgm:spPr/>
      <dgm:t>
        <a:bodyPr/>
        <a:lstStyle/>
        <a:p>
          <a:endParaRPr lang="en-US"/>
        </a:p>
      </dgm:t>
    </dgm:pt>
    <dgm:pt modelId="{5E0FAF3F-AB5C-42B4-A754-321CEC4E29BB}" type="sibTrans" cxnId="{29DC61EF-AB2E-4532-8021-77232A1952F6}">
      <dgm:prSet/>
      <dgm:spPr/>
      <dgm:t>
        <a:bodyPr/>
        <a:lstStyle/>
        <a:p>
          <a:endParaRPr lang="en-US"/>
        </a:p>
      </dgm:t>
    </dgm:pt>
    <dgm:pt modelId="{E26C0FA9-5249-40A3-9250-09060858780F}">
      <dgm:prSet/>
      <dgm:spPr/>
      <dgm:t>
        <a:bodyPr/>
        <a:lstStyle/>
        <a:p>
          <a:pPr>
            <a:buFont typeface="+mj-lt"/>
            <a:buAutoNum type="arabicPeriod"/>
          </a:pPr>
          <a:r>
            <a:rPr lang="en-US" dirty="0"/>
            <a:t>Structure for planning and decision making</a:t>
          </a:r>
        </a:p>
      </dgm:t>
    </dgm:pt>
    <dgm:pt modelId="{F9D9F660-3D87-40C0-8663-791C84D4476A}" type="parTrans" cxnId="{EB838448-24AF-4A8C-9FEF-3F5E25480750}">
      <dgm:prSet/>
      <dgm:spPr/>
      <dgm:t>
        <a:bodyPr/>
        <a:lstStyle/>
        <a:p>
          <a:endParaRPr lang="en-US"/>
        </a:p>
      </dgm:t>
    </dgm:pt>
    <dgm:pt modelId="{09280C06-A1FC-408E-8854-024F993ECDB9}" type="sibTrans" cxnId="{EB838448-24AF-4A8C-9FEF-3F5E25480750}">
      <dgm:prSet/>
      <dgm:spPr/>
      <dgm:t>
        <a:bodyPr/>
        <a:lstStyle/>
        <a:p>
          <a:endParaRPr lang="en-US"/>
        </a:p>
      </dgm:t>
    </dgm:pt>
    <dgm:pt modelId="{352EA9DC-0E79-4620-A6B8-B553C6AF9D6C}">
      <dgm:prSet/>
      <dgm:spPr/>
      <dgm:t>
        <a:bodyPr/>
        <a:lstStyle/>
        <a:p>
          <a:pPr>
            <a:buFont typeface="+mj-lt"/>
            <a:buAutoNum type="arabicPeriod"/>
          </a:pPr>
          <a:r>
            <a:rPr lang="en-US" dirty="0"/>
            <a:t>Development of a written COVID-19 plan</a:t>
          </a:r>
        </a:p>
      </dgm:t>
    </dgm:pt>
    <dgm:pt modelId="{21E8A1F5-A744-4AC0-A842-F617613997EC}" type="parTrans" cxnId="{D3D7F414-C04D-4AF2-BBD5-466530856BA3}">
      <dgm:prSet/>
      <dgm:spPr/>
      <dgm:t>
        <a:bodyPr/>
        <a:lstStyle/>
        <a:p>
          <a:endParaRPr lang="en-US"/>
        </a:p>
      </dgm:t>
    </dgm:pt>
    <dgm:pt modelId="{96059F9A-5830-40B0-93A3-82BAE82347A6}" type="sibTrans" cxnId="{D3D7F414-C04D-4AF2-BBD5-466530856BA3}">
      <dgm:prSet/>
      <dgm:spPr/>
      <dgm:t>
        <a:bodyPr/>
        <a:lstStyle/>
        <a:p>
          <a:endParaRPr lang="en-US"/>
        </a:p>
      </dgm:t>
    </dgm:pt>
    <dgm:pt modelId="{217A063C-4BCE-4A7A-A5EB-8AD6A8220F0B}">
      <dgm:prSet/>
      <dgm:spPr/>
      <dgm:t>
        <a:bodyPr/>
        <a:lstStyle/>
        <a:p>
          <a:pPr>
            <a:buFont typeface="+mj-lt"/>
            <a:buAutoNum type="arabicPeriod"/>
          </a:pPr>
          <a:r>
            <a:rPr lang="en-US" dirty="0"/>
            <a:t>Elements of a COVID-19 plan</a:t>
          </a:r>
        </a:p>
      </dgm:t>
    </dgm:pt>
    <dgm:pt modelId="{3FF1C67D-9CEC-4D0E-A4B3-29F7921B0418}" type="parTrans" cxnId="{EAA7733F-81FF-4411-ABF9-0141BCC7825F}">
      <dgm:prSet/>
      <dgm:spPr/>
      <dgm:t>
        <a:bodyPr/>
        <a:lstStyle/>
        <a:p>
          <a:endParaRPr lang="en-US"/>
        </a:p>
      </dgm:t>
    </dgm:pt>
    <dgm:pt modelId="{54D01972-E520-4FAB-A40A-DAF5B32140A4}" type="sibTrans" cxnId="{EAA7733F-81FF-4411-ABF9-0141BCC7825F}">
      <dgm:prSet/>
      <dgm:spPr/>
      <dgm:t>
        <a:bodyPr/>
        <a:lstStyle/>
        <a:p>
          <a:endParaRPr lang="en-US"/>
        </a:p>
      </dgm:t>
    </dgm:pt>
    <dgm:pt modelId="{68256F5E-080E-4EE3-9E4C-4382B9C3A1E3}">
      <dgm:prSet/>
      <dgm:spPr/>
      <dgm:t>
        <a:bodyPr/>
        <a:lstStyle/>
        <a:p>
          <a:r>
            <a:rPr lang="en-US" dirty="0"/>
            <a:t>General</a:t>
          </a:r>
        </a:p>
      </dgm:t>
    </dgm:pt>
    <dgm:pt modelId="{93479D6B-5289-459A-AD2F-B9A67B832AE4}" type="parTrans" cxnId="{29396773-4338-4C17-83EC-567D90DEF28A}">
      <dgm:prSet/>
      <dgm:spPr/>
      <dgm:t>
        <a:bodyPr/>
        <a:lstStyle/>
        <a:p>
          <a:endParaRPr lang="en-US"/>
        </a:p>
      </dgm:t>
    </dgm:pt>
    <dgm:pt modelId="{45156F49-B965-4C90-A475-90DDF5315188}" type="sibTrans" cxnId="{29396773-4338-4C17-83EC-567D90DEF28A}">
      <dgm:prSet/>
      <dgm:spPr/>
      <dgm:t>
        <a:bodyPr/>
        <a:lstStyle/>
        <a:p>
          <a:endParaRPr lang="en-US"/>
        </a:p>
      </dgm:t>
    </dgm:pt>
    <dgm:pt modelId="{3860232B-5C02-4EA8-8885-AE320FE6ED2D}">
      <dgm:prSet/>
      <dgm:spPr/>
      <dgm:t>
        <a:bodyPr/>
        <a:lstStyle/>
        <a:p>
          <a:r>
            <a:rPr lang="en-US"/>
            <a:t>Facility Communications</a:t>
          </a:r>
        </a:p>
      </dgm:t>
    </dgm:pt>
    <dgm:pt modelId="{403198F2-9499-464D-A31C-A61C3757D3FE}" type="parTrans" cxnId="{B2BF90AB-59EC-4A79-8BE5-4A808349F35B}">
      <dgm:prSet/>
      <dgm:spPr/>
      <dgm:t>
        <a:bodyPr/>
        <a:lstStyle/>
        <a:p>
          <a:endParaRPr lang="en-US"/>
        </a:p>
      </dgm:t>
    </dgm:pt>
    <dgm:pt modelId="{F341F27C-CB99-4096-8DDA-083781D8A3D2}" type="sibTrans" cxnId="{B2BF90AB-59EC-4A79-8BE5-4A808349F35B}">
      <dgm:prSet/>
      <dgm:spPr/>
      <dgm:t>
        <a:bodyPr/>
        <a:lstStyle/>
        <a:p>
          <a:endParaRPr lang="en-US"/>
        </a:p>
      </dgm:t>
    </dgm:pt>
    <dgm:pt modelId="{CF745A29-6FE1-4596-9AFC-CD71B5BD402C}">
      <dgm:prSet/>
      <dgm:spPr/>
      <dgm:t>
        <a:bodyPr/>
        <a:lstStyle/>
        <a:p>
          <a:r>
            <a:rPr lang="en-US"/>
            <a:t>Supplies and Resources</a:t>
          </a:r>
        </a:p>
      </dgm:t>
    </dgm:pt>
    <dgm:pt modelId="{E2EA73C3-C199-4BFA-8B3B-A28F148CB49E}" type="parTrans" cxnId="{3126818C-AD14-4F2D-AEA4-B8501ACAE37B}">
      <dgm:prSet/>
      <dgm:spPr/>
      <dgm:t>
        <a:bodyPr/>
        <a:lstStyle/>
        <a:p>
          <a:endParaRPr lang="en-US"/>
        </a:p>
      </dgm:t>
    </dgm:pt>
    <dgm:pt modelId="{BD946033-59A8-4DFD-A324-9E295513F7A5}" type="sibTrans" cxnId="{3126818C-AD14-4F2D-AEA4-B8501ACAE37B}">
      <dgm:prSet/>
      <dgm:spPr/>
      <dgm:t>
        <a:bodyPr/>
        <a:lstStyle/>
        <a:p>
          <a:endParaRPr lang="en-US"/>
        </a:p>
      </dgm:t>
    </dgm:pt>
    <dgm:pt modelId="{68D33826-6E15-42A4-9923-18B6ABF6D329}">
      <dgm:prSet/>
      <dgm:spPr/>
      <dgm:t>
        <a:bodyPr/>
        <a:lstStyle/>
        <a:p>
          <a:r>
            <a:rPr lang="en-US"/>
            <a:t>Identification and Management of Ill Residents</a:t>
          </a:r>
        </a:p>
      </dgm:t>
    </dgm:pt>
    <dgm:pt modelId="{680708CC-C7D4-4AF3-8FBF-BBE6E9647EF3}" type="parTrans" cxnId="{DA99567F-A002-46EF-BA7F-03C7AC18B320}">
      <dgm:prSet/>
      <dgm:spPr/>
      <dgm:t>
        <a:bodyPr/>
        <a:lstStyle/>
        <a:p>
          <a:endParaRPr lang="en-US"/>
        </a:p>
      </dgm:t>
    </dgm:pt>
    <dgm:pt modelId="{B192F108-2007-4730-BE1C-673F554B0D50}" type="sibTrans" cxnId="{DA99567F-A002-46EF-BA7F-03C7AC18B320}">
      <dgm:prSet/>
      <dgm:spPr/>
      <dgm:t>
        <a:bodyPr/>
        <a:lstStyle/>
        <a:p>
          <a:endParaRPr lang="en-US"/>
        </a:p>
      </dgm:t>
    </dgm:pt>
    <dgm:pt modelId="{4FABEEDE-6AFA-4276-BD61-8357FD09DF81}">
      <dgm:prSet/>
      <dgm:spPr/>
      <dgm:t>
        <a:bodyPr/>
        <a:lstStyle/>
        <a:p>
          <a:r>
            <a:rPr lang="en-US"/>
            <a:t>Considerations about Visitors</a:t>
          </a:r>
        </a:p>
      </dgm:t>
    </dgm:pt>
    <dgm:pt modelId="{B47BC841-5C06-40F3-B5EA-E625F0472649}" type="parTrans" cxnId="{203EACE3-ECAE-47B2-8A07-E83C3575BFA5}">
      <dgm:prSet/>
      <dgm:spPr/>
      <dgm:t>
        <a:bodyPr/>
        <a:lstStyle/>
        <a:p>
          <a:endParaRPr lang="en-US"/>
        </a:p>
      </dgm:t>
    </dgm:pt>
    <dgm:pt modelId="{AFD709F1-E33D-42A0-A723-E7A6630AA5D8}" type="sibTrans" cxnId="{203EACE3-ECAE-47B2-8A07-E83C3575BFA5}">
      <dgm:prSet/>
      <dgm:spPr/>
      <dgm:t>
        <a:bodyPr/>
        <a:lstStyle/>
        <a:p>
          <a:endParaRPr lang="en-US"/>
        </a:p>
      </dgm:t>
    </dgm:pt>
    <dgm:pt modelId="{BD9646C3-CBBE-4DDF-98DD-3A4A339951BA}">
      <dgm:prSet/>
      <dgm:spPr/>
      <dgm:t>
        <a:bodyPr/>
        <a:lstStyle/>
        <a:p>
          <a:r>
            <a:rPr lang="en-US"/>
            <a:t>Occupational Health</a:t>
          </a:r>
        </a:p>
      </dgm:t>
    </dgm:pt>
    <dgm:pt modelId="{52A5DCC3-53C4-4FD3-BCBF-81E31BB85D57}" type="parTrans" cxnId="{E395D076-26E1-4476-ADE1-A05B0E57B06E}">
      <dgm:prSet/>
      <dgm:spPr/>
      <dgm:t>
        <a:bodyPr/>
        <a:lstStyle/>
        <a:p>
          <a:endParaRPr lang="en-US"/>
        </a:p>
      </dgm:t>
    </dgm:pt>
    <dgm:pt modelId="{8B1C41FD-0F79-47D1-964A-C9BFA6E14906}" type="sibTrans" cxnId="{E395D076-26E1-4476-ADE1-A05B0E57B06E}">
      <dgm:prSet/>
      <dgm:spPr/>
      <dgm:t>
        <a:bodyPr/>
        <a:lstStyle/>
        <a:p>
          <a:endParaRPr lang="en-US"/>
        </a:p>
      </dgm:t>
    </dgm:pt>
    <dgm:pt modelId="{EA410668-AD8C-41C2-8BE7-CEA7478E0C14}">
      <dgm:prSet/>
      <dgm:spPr/>
      <dgm:t>
        <a:bodyPr/>
        <a:lstStyle/>
        <a:p>
          <a:r>
            <a:rPr lang="en-US"/>
            <a:t>Education and Training</a:t>
          </a:r>
        </a:p>
      </dgm:t>
    </dgm:pt>
    <dgm:pt modelId="{8C9FAD4F-9ACB-45AE-A6CB-FBE73027080A}" type="parTrans" cxnId="{100711D9-9DFF-4F9A-A99C-6DCC8C2147F9}">
      <dgm:prSet/>
      <dgm:spPr/>
      <dgm:t>
        <a:bodyPr/>
        <a:lstStyle/>
        <a:p>
          <a:endParaRPr lang="en-US"/>
        </a:p>
      </dgm:t>
    </dgm:pt>
    <dgm:pt modelId="{A98FF2B3-6520-4376-B63E-5B23C7148DFD}" type="sibTrans" cxnId="{100711D9-9DFF-4F9A-A99C-6DCC8C2147F9}">
      <dgm:prSet/>
      <dgm:spPr/>
      <dgm:t>
        <a:bodyPr/>
        <a:lstStyle/>
        <a:p>
          <a:endParaRPr lang="en-US"/>
        </a:p>
      </dgm:t>
    </dgm:pt>
    <dgm:pt modelId="{40650A09-6831-45A5-B375-AC05BF62804B}">
      <dgm:prSet/>
      <dgm:spPr/>
      <dgm:t>
        <a:bodyPr/>
        <a:lstStyle/>
        <a:p>
          <a:r>
            <a:rPr lang="en-US"/>
            <a:t>Surge Capacity</a:t>
          </a:r>
        </a:p>
      </dgm:t>
    </dgm:pt>
    <dgm:pt modelId="{3AD911F0-8FCA-4E5E-8A41-C2586347201B}" type="parTrans" cxnId="{AD7F640E-88A5-458C-804A-6861F0801EAF}">
      <dgm:prSet/>
      <dgm:spPr/>
      <dgm:t>
        <a:bodyPr/>
        <a:lstStyle/>
        <a:p>
          <a:endParaRPr lang="en-US"/>
        </a:p>
      </dgm:t>
    </dgm:pt>
    <dgm:pt modelId="{981BEE2B-3824-4300-BA0D-5152107F01EA}" type="sibTrans" cxnId="{AD7F640E-88A5-458C-804A-6861F0801EAF}">
      <dgm:prSet/>
      <dgm:spPr/>
      <dgm:t>
        <a:bodyPr/>
        <a:lstStyle/>
        <a:p>
          <a:endParaRPr lang="en-US"/>
        </a:p>
      </dgm:t>
    </dgm:pt>
    <dgm:pt modelId="{EBC2CCC5-F10B-48BC-B53C-C0E00C971D48}">
      <dgm:prSet/>
      <dgm:spPr/>
      <dgm:t>
        <a:bodyPr/>
        <a:lstStyle/>
        <a:p>
          <a:r>
            <a:rPr lang="en-US"/>
            <a:t>Postmortem Care</a:t>
          </a:r>
        </a:p>
      </dgm:t>
    </dgm:pt>
    <dgm:pt modelId="{275CF0A7-2A38-41CC-B564-E8E4C3F71BF4}" type="parTrans" cxnId="{D4C4C9C7-48EC-43D4-BC7F-F0C7DC0812BD}">
      <dgm:prSet/>
      <dgm:spPr/>
      <dgm:t>
        <a:bodyPr/>
        <a:lstStyle/>
        <a:p>
          <a:endParaRPr lang="en-US"/>
        </a:p>
      </dgm:t>
    </dgm:pt>
    <dgm:pt modelId="{BAB94E90-790A-413D-80BC-1E1F206308F8}" type="sibTrans" cxnId="{D4C4C9C7-48EC-43D4-BC7F-F0C7DC0812BD}">
      <dgm:prSet/>
      <dgm:spPr/>
      <dgm:t>
        <a:bodyPr/>
        <a:lstStyle/>
        <a:p>
          <a:endParaRPr lang="en-US"/>
        </a:p>
      </dgm:t>
    </dgm:pt>
    <dgm:pt modelId="{583BBD0B-3CB1-45E5-9810-68B1DFC7194A}" type="pres">
      <dgm:prSet presAssocID="{E520AFF9-2922-40CC-954B-CE14E41C5EB5}" presName="Name0" presStyleCnt="0">
        <dgm:presLayoutVars>
          <dgm:dir/>
          <dgm:animLvl val="lvl"/>
          <dgm:resizeHandles val="exact"/>
        </dgm:presLayoutVars>
      </dgm:prSet>
      <dgm:spPr/>
    </dgm:pt>
    <dgm:pt modelId="{80053D52-98A9-4932-BE6D-157D59F627B3}" type="pres">
      <dgm:prSet presAssocID="{295302A8-76F0-476F-8C59-B0C4F3A4783D}" presName="composite" presStyleCnt="0"/>
      <dgm:spPr/>
    </dgm:pt>
    <dgm:pt modelId="{077CEB7A-2B7B-4D42-9D85-B2CB2E4D809A}" type="pres">
      <dgm:prSet presAssocID="{295302A8-76F0-476F-8C59-B0C4F3A4783D}" presName="parTx" presStyleLbl="alignNode1" presStyleIdx="0" presStyleCnt="1">
        <dgm:presLayoutVars>
          <dgm:chMax val="0"/>
          <dgm:chPref val="0"/>
          <dgm:bulletEnabled val="1"/>
        </dgm:presLayoutVars>
      </dgm:prSet>
      <dgm:spPr/>
    </dgm:pt>
    <dgm:pt modelId="{40E8B76F-A1DD-4588-9D61-2BC42BE77979}" type="pres">
      <dgm:prSet presAssocID="{295302A8-76F0-476F-8C59-B0C4F3A4783D}" presName="desTx" presStyleLbl="alignAccFollowNode1" presStyleIdx="0" presStyleCnt="1" custLinFactNeighborX="203" custLinFactNeighborY="-615">
        <dgm:presLayoutVars>
          <dgm:bulletEnabled val="1"/>
        </dgm:presLayoutVars>
      </dgm:prSet>
      <dgm:spPr/>
    </dgm:pt>
  </dgm:ptLst>
  <dgm:cxnLst>
    <dgm:cxn modelId="{51F72308-36CD-43E1-9A1B-AA5DA8DAE9AA}" type="presOf" srcId="{E26C0FA9-5249-40A3-9250-09060858780F}" destId="{40E8B76F-A1DD-4588-9D61-2BC42BE77979}" srcOrd="0" destOrd="0" presId="urn:microsoft.com/office/officeart/2005/8/layout/hList1"/>
    <dgm:cxn modelId="{AD7F640E-88A5-458C-804A-6861F0801EAF}" srcId="{217A063C-4BCE-4A7A-A5EB-8AD6A8220F0B}" destId="{40650A09-6831-45A5-B375-AC05BF62804B}" srcOrd="7" destOrd="0" parTransId="{3AD911F0-8FCA-4E5E-8A41-C2586347201B}" sibTransId="{981BEE2B-3824-4300-BA0D-5152107F01EA}"/>
    <dgm:cxn modelId="{D3D7F414-C04D-4AF2-BBD5-466530856BA3}" srcId="{295302A8-76F0-476F-8C59-B0C4F3A4783D}" destId="{352EA9DC-0E79-4620-A6B8-B553C6AF9D6C}" srcOrd="1" destOrd="0" parTransId="{21E8A1F5-A744-4AC0-A842-F617613997EC}" sibTransId="{96059F9A-5830-40B0-93A3-82BAE82347A6}"/>
    <dgm:cxn modelId="{20A16219-2644-4CD7-BC8C-FBC579671CA9}" type="presOf" srcId="{40650A09-6831-45A5-B375-AC05BF62804B}" destId="{40E8B76F-A1DD-4588-9D61-2BC42BE77979}" srcOrd="0" destOrd="10" presId="urn:microsoft.com/office/officeart/2005/8/layout/hList1"/>
    <dgm:cxn modelId="{EAA7733F-81FF-4411-ABF9-0141BCC7825F}" srcId="{295302A8-76F0-476F-8C59-B0C4F3A4783D}" destId="{217A063C-4BCE-4A7A-A5EB-8AD6A8220F0B}" srcOrd="2" destOrd="0" parTransId="{3FF1C67D-9CEC-4D0E-A4B3-29F7921B0418}" sibTransId="{54D01972-E520-4FAB-A40A-DAF5B32140A4}"/>
    <dgm:cxn modelId="{EB838448-24AF-4A8C-9FEF-3F5E25480750}" srcId="{295302A8-76F0-476F-8C59-B0C4F3A4783D}" destId="{E26C0FA9-5249-40A3-9250-09060858780F}" srcOrd="0" destOrd="0" parTransId="{F9D9F660-3D87-40C0-8663-791C84D4476A}" sibTransId="{09280C06-A1FC-408E-8854-024F993ECDB9}"/>
    <dgm:cxn modelId="{D6AE074E-64CC-404B-92FC-36BC6CCAD91D}" type="presOf" srcId="{3860232B-5C02-4EA8-8885-AE320FE6ED2D}" destId="{40E8B76F-A1DD-4588-9D61-2BC42BE77979}" srcOrd="0" destOrd="4" presId="urn:microsoft.com/office/officeart/2005/8/layout/hList1"/>
    <dgm:cxn modelId="{29396773-4338-4C17-83EC-567D90DEF28A}" srcId="{217A063C-4BCE-4A7A-A5EB-8AD6A8220F0B}" destId="{68256F5E-080E-4EE3-9E4C-4382B9C3A1E3}" srcOrd="0" destOrd="0" parTransId="{93479D6B-5289-459A-AD2F-B9A67B832AE4}" sibTransId="{45156F49-B965-4C90-A475-90DDF5315188}"/>
    <dgm:cxn modelId="{73DA5773-2FE2-45DB-89D2-5499312AE57A}" type="presOf" srcId="{68256F5E-080E-4EE3-9E4C-4382B9C3A1E3}" destId="{40E8B76F-A1DD-4588-9D61-2BC42BE77979}" srcOrd="0" destOrd="3" presId="urn:microsoft.com/office/officeart/2005/8/layout/hList1"/>
    <dgm:cxn modelId="{E395D076-26E1-4476-ADE1-A05B0E57B06E}" srcId="{217A063C-4BCE-4A7A-A5EB-8AD6A8220F0B}" destId="{BD9646C3-CBBE-4DDF-98DD-3A4A339951BA}" srcOrd="5" destOrd="0" parTransId="{52A5DCC3-53C4-4FD3-BCBF-81E31BB85D57}" sibTransId="{8B1C41FD-0F79-47D1-964A-C9BFA6E14906}"/>
    <dgm:cxn modelId="{D093727D-E50C-45C9-BD8F-A88315EE9F29}" type="presOf" srcId="{E520AFF9-2922-40CC-954B-CE14E41C5EB5}" destId="{583BBD0B-3CB1-45E5-9810-68B1DFC7194A}" srcOrd="0" destOrd="0" presId="urn:microsoft.com/office/officeart/2005/8/layout/hList1"/>
    <dgm:cxn modelId="{DA99567F-A002-46EF-BA7F-03C7AC18B320}" srcId="{217A063C-4BCE-4A7A-A5EB-8AD6A8220F0B}" destId="{68D33826-6E15-42A4-9923-18B6ABF6D329}" srcOrd="3" destOrd="0" parTransId="{680708CC-C7D4-4AF3-8FBF-BBE6E9647EF3}" sibTransId="{B192F108-2007-4730-BE1C-673F554B0D50}"/>
    <dgm:cxn modelId="{24177782-830E-4A43-9F07-2307968B6E8F}" type="presOf" srcId="{BD9646C3-CBBE-4DDF-98DD-3A4A339951BA}" destId="{40E8B76F-A1DD-4588-9D61-2BC42BE77979}" srcOrd="0" destOrd="8" presId="urn:microsoft.com/office/officeart/2005/8/layout/hList1"/>
    <dgm:cxn modelId="{3126818C-AD14-4F2D-AEA4-B8501ACAE37B}" srcId="{217A063C-4BCE-4A7A-A5EB-8AD6A8220F0B}" destId="{CF745A29-6FE1-4596-9AFC-CD71B5BD402C}" srcOrd="2" destOrd="0" parTransId="{E2EA73C3-C199-4BFA-8B3B-A28F148CB49E}" sibTransId="{BD946033-59A8-4DFD-A324-9E295513F7A5}"/>
    <dgm:cxn modelId="{FC186C9A-0662-4BB8-9861-9B32CD03476D}" type="presOf" srcId="{295302A8-76F0-476F-8C59-B0C4F3A4783D}" destId="{077CEB7A-2B7B-4D42-9D85-B2CB2E4D809A}" srcOrd="0" destOrd="0" presId="urn:microsoft.com/office/officeart/2005/8/layout/hList1"/>
    <dgm:cxn modelId="{B2BF90AB-59EC-4A79-8BE5-4A808349F35B}" srcId="{217A063C-4BCE-4A7A-A5EB-8AD6A8220F0B}" destId="{3860232B-5C02-4EA8-8885-AE320FE6ED2D}" srcOrd="1" destOrd="0" parTransId="{403198F2-9499-464D-A31C-A61C3757D3FE}" sibTransId="{F341F27C-CB99-4096-8DDA-083781D8A3D2}"/>
    <dgm:cxn modelId="{24D318AC-05E2-4E47-B1A4-28758A750305}" type="presOf" srcId="{CF745A29-6FE1-4596-9AFC-CD71B5BD402C}" destId="{40E8B76F-A1DD-4588-9D61-2BC42BE77979}" srcOrd="0" destOrd="5" presId="urn:microsoft.com/office/officeart/2005/8/layout/hList1"/>
    <dgm:cxn modelId="{821049AC-92F1-466B-B509-958FD993D5A4}" type="presOf" srcId="{EA410668-AD8C-41C2-8BE7-CEA7478E0C14}" destId="{40E8B76F-A1DD-4588-9D61-2BC42BE77979}" srcOrd="0" destOrd="9" presId="urn:microsoft.com/office/officeart/2005/8/layout/hList1"/>
    <dgm:cxn modelId="{30EC72B9-04C0-48D0-B88E-134DD7ADAFDB}" type="presOf" srcId="{68D33826-6E15-42A4-9923-18B6ABF6D329}" destId="{40E8B76F-A1DD-4588-9D61-2BC42BE77979}" srcOrd="0" destOrd="6" presId="urn:microsoft.com/office/officeart/2005/8/layout/hList1"/>
    <dgm:cxn modelId="{22DD36C7-58AC-446E-821F-55DF402FD907}" type="presOf" srcId="{217A063C-4BCE-4A7A-A5EB-8AD6A8220F0B}" destId="{40E8B76F-A1DD-4588-9D61-2BC42BE77979}" srcOrd="0" destOrd="2" presId="urn:microsoft.com/office/officeart/2005/8/layout/hList1"/>
    <dgm:cxn modelId="{D4C4C9C7-48EC-43D4-BC7F-F0C7DC0812BD}" srcId="{217A063C-4BCE-4A7A-A5EB-8AD6A8220F0B}" destId="{EBC2CCC5-F10B-48BC-B53C-C0E00C971D48}" srcOrd="8" destOrd="0" parTransId="{275CF0A7-2A38-41CC-B564-E8E4C3F71BF4}" sibTransId="{BAB94E90-790A-413D-80BC-1E1F206308F8}"/>
    <dgm:cxn modelId="{4F873DD6-C3AC-4CC9-ABBC-5305D77E09F2}" type="presOf" srcId="{4FABEEDE-6AFA-4276-BD61-8357FD09DF81}" destId="{40E8B76F-A1DD-4588-9D61-2BC42BE77979}" srcOrd="0" destOrd="7" presId="urn:microsoft.com/office/officeart/2005/8/layout/hList1"/>
    <dgm:cxn modelId="{100711D9-9DFF-4F9A-A99C-6DCC8C2147F9}" srcId="{217A063C-4BCE-4A7A-A5EB-8AD6A8220F0B}" destId="{EA410668-AD8C-41C2-8BE7-CEA7478E0C14}" srcOrd="6" destOrd="0" parTransId="{8C9FAD4F-9ACB-45AE-A6CB-FBE73027080A}" sibTransId="{A98FF2B3-6520-4376-B63E-5B23C7148DFD}"/>
    <dgm:cxn modelId="{F65309E1-FD5B-4944-A7BB-66CDE8A94098}" type="presOf" srcId="{EBC2CCC5-F10B-48BC-B53C-C0E00C971D48}" destId="{40E8B76F-A1DD-4588-9D61-2BC42BE77979}" srcOrd="0" destOrd="11" presId="urn:microsoft.com/office/officeart/2005/8/layout/hList1"/>
    <dgm:cxn modelId="{203EACE3-ECAE-47B2-8A07-E83C3575BFA5}" srcId="{217A063C-4BCE-4A7A-A5EB-8AD6A8220F0B}" destId="{4FABEEDE-6AFA-4276-BD61-8357FD09DF81}" srcOrd="4" destOrd="0" parTransId="{B47BC841-5C06-40F3-B5EA-E625F0472649}" sibTransId="{AFD709F1-E33D-42A0-A723-E7A6630AA5D8}"/>
    <dgm:cxn modelId="{29DC61EF-AB2E-4532-8021-77232A1952F6}" srcId="{E520AFF9-2922-40CC-954B-CE14E41C5EB5}" destId="{295302A8-76F0-476F-8C59-B0C4F3A4783D}" srcOrd="0" destOrd="0" parTransId="{33117992-2E4A-4F38-9D8F-521B1B451D4D}" sibTransId="{5E0FAF3F-AB5C-42B4-A754-321CEC4E29BB}"/>
    <dgm:cxn modelId="{1AD168F9-E7C2-4965-AC31-B76DCFF2E5B5}" type="presOf" srcId="{352EA9DC-0E79-4620-A6B8-B553C6AF9D6C}" destId="{40E8B76F-A1DD-4588-9D61-2BC42BE77979}" srcOrd="0" destOrd="1" presId="urn:microsoft.com/office/officeart/2005/8/layout/hList1"/>
    <dgm:cxn modelId="{11317E56-4228-46E5-BE57-2F8F9DB87BF3}" type="presParOf" srcId="{583BBD0B-3CB1-45E5-9810-68B1DFC7194A}" destId="{80053D52-98A9-4932-BE6D-157D59F627B3}" srcOrd="0" destOrd="0" presId="urn:microsoft.com/office/officeart/2005/8/layout/hList1"/>
    <dgm:cxn modelId="{3D63EBA1-1796-4FEC-B8AF-534FD6E67130}" type="presParOf" srcId="{80053D52-98A9-4932-BE6D-157D59F627B3}" destId="{077CEB7A-2B7B-4D42-9D85-B2CB2E4D809A}" srcOrd="0" destOrd="0" presId="urn:microsoft.com/office/officeart/2005/8/layout/hList1"/>
    <dgm:cxn modelId="{54BFDE3F-9875-4FE9-BD0D-901A86ECC041}" type="presParOf" srcId="{80053D52-98A9-4932-BE6D-157D59F627B3}" destId="{40E8B76F-A1DD-4588-9D61-2BC42BE779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3A681E-6308-4E26-B09B-E6A7D4833F0E}"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5D3139AB-6DD5-4841-9113-C8392E440F85}">
      <dgm:prSet/>
      <dgm:spPr/>
      <dgm:t>
        <a:bodyPr/>
        <a:lstStyle/>
        <a:p>
          <a:r>
            <a:rPr lang="en-US" dirty="0"/>
            <a:t>The COVID-19 preparedness plan should be readily available at the facility and accessible by staff.</a:t>
          </a:r>
        </a:p>
      </dgm:t>
    </dgm:pt>
    <dgm:pt modelId="{CADD6A63-28DB-4019-8429-58095B44296C}" type="parTrans" cxnId="{B2AE9438-8236-45D7-B2BF-A81ABD3643EC}">
      <dgm:prSet/>
      <dgm:spPr/>
      <dgm:t>
        <a:bodyPr/>
        <a:lstStyle/>
        <a:p>
          <a:endParaRPr lang="en-US"/>
        </a:p>
      </dgm:t>
    </dgm:pt>
    <dgm:pt modelId="{789932AF-C39F-448B-BF28-F6359F1DEAC6}" type="sibTrans" cxnId="{B2AE9438-8236-45D7-B2BF-A81ABD3643EC}">
      <dgm:prSet/>
      <dgm:spPr/>
      <dgm:t>
        <a:bodyPr/>
        <a:lstStyle/>
        <a:p>
          <a:endParaRPr lang="en-US"/>
        </a:p>
      </dgm:t>
    </dgm:pt>
    <dgm:pt modelId="{088A32D8-5D12-4FF2-B31D-7EBAC0A84E7C}">
      <dgm:prSet/>
      <dgm:spPr/>
      <dgm:t>
        <a:bodyPr/>
        <a:lstStyle/>
        <a:p>
          <a:r>
            <a:rPr lang="en-US" dirty="0"/>
            <a:t>The plan should identify who </a:t>
          </a:r>
          <a:r>
            <a:rPr lang="en-US" dirty="0">
              <a:solidFill>
                <a:schemeClr val="tx1"/>
              </a:solidFill>
            </a:rPr>
            <a:t>is authorized </a:t>
          </a:r>
          <a:r>
            <a:rPr lang="en-US" dirty="0"/>
            <a:t>to implement the plan.</a:t>
          </a:r>
        </a:p>
      </dgm:t>
    </dgm:pt>
    <dgm:pt modelId="{4A9987E0-7B3E-4C1B-8DE0-BCCC8A6D38B4}" type="parTrans" cxnId="{25700E89-098D-4AF8-B033-70013E2D61A6}">
      <dgm:prSet/>
      <dgm:spPr/>
      <dgm:t>
        <a:bodyPr/>
        <a:lstStyle/>
        <a:p>
          <a:endParaRPr lang="en-US"/>
        </a:p>
      </dgm:t>
    </dgm:pt>
    <dgm:pt modelId="{6EBA54B1-E158-4467-A848-EBB0E4E8C780}" type="sibTrans" cxnId="{25700E89-098D-4AF8-B033-70013E2D61A6}">
      <dgm:prSet/>
      <dgm:spPr/>
      <dgm:t>
        <a:bodyPr/>
        <a:lstStyle/>
        <a:p>
          <a:endParaRPr lang="en-US"/>
        </a:p>
      </dgm:t>
    </dgm:pt>
    <dgm:pt modelId="{9BEA54E6-3DC6-40BC-99CC-DA95BB25F09C}">
      <dgm:prSet/>
      <dgm:spPr/>
      <dgm:t>
        <a:bodyPr/>
        <a:lstStyle/>
        <a:p>
          <a:r>
            <a:rPr lang="en-US" dirty="0"/>
            <a:t>Review  federal, state, regional, and local plans for COVID-19 or pandemic influenza relevant sections for incorporation into the facility’s COVID-19 plan.</a:t>
          </a:r>
        </a:p>
      </dgm:t>
    </dgm:pt>
    <dgm:pt modelId="{14F16F8F-8F70-4E95-BC01-5125BA7E135C}" type="parTrans" cxnId="{58E5A5FE-1EA1-4795-BE71-66A3A609168E}">
      <dgm:prSet/>
      <dgm:spPr/>
      <dgm:t>
        <a:bodyPr/>
        <a:lstStyle/>
        <a:p>
          <a:endParaRPr lang="en-US"/>
        </a:p>
      </dgm:t>
    </dgm:pt>
    <dgm:pt modelId="{FA0A53DE-2E2A-495E-94CD-2D3E39FC57CA}" type="sibTrans" cxnId="{58E5A5FE-1EA1-4795-BE71-66A3A609168E}">
      <dgm:prSet/>
      <dgm:spPr/>
      <dgm:t>
        <a:bodyPr/>
        <a:lstStyle/>
        <a:p>
          <a:endParaRPr lang="en-US"/>
        </a:p>
      </dgm:t>
    </dgm:pt>
    <dgm:pt modelId="{D8728560-FD6D-43BB-8B79-E3495143FDEA}" type="pres">
      <dgm:prSet presAssocID="{D93A681E-6308-4E26-B09B-E6A7D4833F0E}" presName="hierChild1" presStyleCnt="0">
        <dgm:presLayoutVars>
          <dgm:chPref val="1"/>
          <dgm:dir/>
          <dgm:animOne val="branch"/>
          <dgm:animLvl val="lvl"/>
          <dgm:resizeHandles/>
        </dgm:presLayoutVars>
      </dgm:prSet>
      <dgm:spPr/>
    </dgm:pt>
    <dgm:pt modelId="{F831EFCA-A620-4A3C-A6B3-F03AA3E30A50}" type="pres">
      <dgm:prSet presAssocID="{5D3139AB-6DD5-4841-9113-C8392E440F85}" presName="hierRoot1" presStyleCnt="0"/>
      <dgm:spPr/>
    </dgm:pt>
    <dgm:pt modelId="{25D565FC-A7C5-4537-AB3F-4BE896DEDD51}" type="pres">
      <dgm:prSet presAssocID="{5D3139AB-6DD5-4841-9113-C8392E440F85}" presName="composite" presStyleCnt="0"/>
      <dgm:spPr/>
    </dgm:pt>
    <dgm:pt modelId="{D81252AD-32B5-45DF-A915-98D73E0570FA}" type="pres">
      <dgm:prSet presAssocID="{5D3139AB-6DD5-4841-9113-C8392E440F85}" presName="background" presStyleLbl="node0" presStyleIdx="0" presStyleCnt="3"/>
      <dgm:spPr/>
    </dgm:pt>
    <dgm:pt modelId="{4074127B-662F-4903-8259-4C4A414A54FB}" type="pres">
      <dgm:prSet presAssocID="{5D3139AB-6DD5-4841-9113-C8392E440F85}" presName="text" presStyleLbl="fgAcc0" presStyleIdx="0" presStyleCnt="3">
        <dgm:presLayoutVars>
          <dgm:chPref val="3"/>
        </dgm:presLayoutVars>
      </dgm:prSet>
      <dgm:spPr/>
    </dgm:pt>
    <dgm:pt modelId="{779B677E-9866-429E-AF1C-EF0B7BEC19F2}" type="pres">
      <dgm:prSet presAssocID="{5D3139AB-6DD5-4841-9113-C8392E440F85}" presName="hierChild2" presStyleCnt="0"/>
      <dgm:spPr/>
    </dgm:pt>
    <dgm:pt modelId="{BCD3582E-B315-44AD-9ED9-379C89B93741}" type="pres">
      <dgm:prSet presAssocID="{088A32D8-5D12-4FF2-B31D-7EBAC0A84E7C}" presName="hierRoot1" presStyleCnt="0"/>
      <dgm:spPr/>
    </dgm:pt>
    <dgm:pt modelId="{0D8B7DEB-D43D-4653-BC33-B9FAE2CCE763}" type="pres">
      <dgm:prSet presAssocID="{088A32D8-5D12-4FF2-B31D-7EBAC0A84E7C}" presName="composite" presStyleCnt="0"/>
      <dgm:spPr/>
    </dgm:pt>
    <dgm:pt modelId="{BE90868E-A226-4354-B002-07F1BFD2037C}" type="pres">
      <dgm:prSet presAssocID="{088A32D8-5D12-4FF2-B31D-7EBAC0A84E7C}" presName="background" presStyleLbl="node0" presStyleIdx="1" presStyleCnt="3"/>
      <dgm:spPr/>
    </dgm:pt>
    <dgm:pt modelId="{D3F8B758-632F-45C3-B622-FE5C116BCA1D}" type="pres">
      <dgm:prSet presAssocID="{088A32D8-5D12-4FF2-B31D-7EBAC0A84E7C}" presName="text" presStyleLbl="fgAcc0" presStyleIdx="1" presStyleCnt="3">
        <dgm:presLayoutVars>
          <dgm:chPref val="3"/>
        </dgm:presLayoutVars>
      </dgm:prSet>
      <dgm:spPr/>
    </dgm:pt>
    <dgm:pt modelId="{CDF5CEDE-0235-487C-A754-F26B0CAD6A72}" type="pres">
      <dgm:prSet presAssocID="{088A32D8-5D12-4FF2-B31D-7EBAC0A84E7C}" presName="hierChild2" presStyleCnt="0"/>
      <dgm:spPr/>
    </dgm:pt>
    <dgm:pt modelId="{71715A98-F95C-4B7F-8A84-73F2C7D26253}" type="pres">
      <dgm:prSet presAssocID="{9BEA54E6-3DC6-40BC-99CC-DA95BB25F09C}" presName="hierRoot1" presStyleCnt="0"/>
      <dgm:spPr/>
    </dgm:pt>
    <dgm:pt modelId="{82819772-C1A7-4C00-A5FC-B1C8F6B5B113}" type="pres">
      <dgm:prSet presAssocID="{9BEA54E6-3DC6-40BC-99CC-DA95BB25F09C}" presName="composite" presStyleCnt="0"/>
      <dgm:spPr/>
    </dgm:pt>
    <dgm:pt modelId="{533BDC25-97C0-462D-8179-79B06D4F3B79}" type="pres">
      <dgm:prSet presAssocID="{9BEA54E6-3DC6-40BC-99CC-DA95BB25F09C}" presName="background" presStyleLbl="node0" presStyleIdx="2" presStyleCnt="3"/>
      <dgm:spPr/>
    </dgm:pt>
    <dgm:pt modelId="{DDA0966A-77A8-4F08-A4B5-048C4E4C825A}" type="pres">
      <dgm:prSet presAssocID="{9BEA54E6-3DC6-40BC-99CC-DA95BB25F09C}" presName="text" presStyleLbl="fgAcc0" presStyleIdx="2" presStyleCnt="3">
        <dgm:presLayoutVars>
          <dgm:chPref val="3"/>
        </dgm:presLayoutVars>
      </dgm:prSet>
      <dgm:spPr/>
    </dgm:pt>
    <dgm:pt modelId="{092665D2-C16D-4CDF-82D5-C6C2C34BC228}" type="pres">
      <dgm:prSet presAssocID="{9BEA54E6-3DC6-40BC-99CC-DA95BB25F09C}" presName="hierChild2" presStyleCnt="0"/>
      <dgm:spPr/>
    </dgm:pt>
  </dgm:ptLst>
  <dgm:cxnLst>
    <dgm:cxn modelId="{8AD69404-2D60-483D-BFA0-6A3EE3113149}" type="presOf" srcId="{D93A681E-6308-4E26-B09B-E6A7D4833F0E}" destId="{D8728560-FD6D-43BB-8B79-E3495143FDEA}" srcOrd="0" destOrd="0" presId="urn:microsoft.com/office/officeart/2005/8/layout/hierarchy1"/>
    <dgm:cxn modelId="{B2AE9438-8236-45D7-B2BF-A81ABD3643EC}" srcId="{D93A681E-6308-4E26-B09B-E6A7D4833F0E}" destId="{5D3139AB-6DD5-4841-9113-C8392E440F85}" srcOrd="0" destOrd="0" parTransId="{CADD6A63-28DB-4019-8429-58095B44296C}" sibTransId="{789932AF-C39F-448B-BF28-F6359F1DEAC6}"/>
    <dgm:cxn modelId="{25700E89-098D-4AF8-B033-70013E2D61A6}" srcId="{D93A681E-6308-4E26-B09B-E6A7D4833F0E}" destId="{088A32D8-5D12-4FF2-B31D-7EBAC0A84E7C}" srcOrd="1" destOrd="0" parTransId="{4A9987E0-7B3E-4C1B-8DE0-BCCC8A6D38B4}" sibTransId="{6EBA54B1-E158-4467-A848-EBB0E4E8C780}"/>
    <dgm:cxn modelId="{5ED786AB-B799-4EA3-9A80-3DB20C4C249F}" type="presOf" srcId="{5D3139AB-6DD5-4841-9113-C8392E440F85}" destId="{4074127B-662F-4903-8259-4C4A414A54FB}" srcOrd="0" destOrd="0" presId="urn:microsoft.com/office/officeart/2005/8/layout/hierarchy1"/>
    <dgm:cxn modelId="{28880FAE-CE6A-4956-BB52-0ED4C962FAE0}" type="presOf" srcId="{088A32D8-5D12-4FF2-B31D-7EBAC0A84E7C}" destId="{D3F8B758-632F-45C3-B622-FE5C116BCA1D}" srcOrd="0" destOrd="0" presId="urn:microsoft.com/office/officeart/2005/8/layout/hierarchy1"/>
    <dgm:cxn modelId="{0128F1DB-DBD8-48C2-9862-C8F0F7669F4B}" type="presOf" srcId="{9BEA54E6-3DC6-40BC-99CC-DA95BB25F09C}" destId="{DDA0966A-77A8-4F08-A4B5-048C4E4C825A}" srcOrd="0" destOrd="0" presId="urn:microsoft.com/office/officeart/2005/8/layout/hierarchy1"/>
    <dgm:cxn modelId="{58E5A5FE-1EA1-4795-BE71-66A3A609168E}" srcId="{D93A681E-6308-4E26-B09B-E6A7D4833F0E}" destId="{9BEA54E6-3DC6-40BC-99CC-DA95BB25F09C}" srcOrd="2" destOrd="0" parTransId="{14F16F8F-8F70-4E95-BC01-5125BA7E135C}" sibTransId="{FA0A53DE-2E2A-495E-94CD-2D3E39FC57CA}"/>
    <dgm:cxn modelId="{801E2CAD-55CA-4579-9FE6-7DE64EEC2DD8}" type="presParOf" srcId="{D8728560-FD6D-43BB-8B79-E3495143FDEA}" destId="{F831EFCA-A620-4A3C-A6B3-F03AA3E30A50}" srcOrd="0" destOrd="0" presId="urn:microsoft.com/office/officeart/2005/8/layout/hierarchy1"/>
    <dgm:cxn modelId="{393ECD84-7031-4B83-8CBD-F408C3D4C9D7}" type="presParOf" srcId="{F831EFCA-A620-4A3C-A6B3-F03AA3E30A50}" destId="{25D565FC-A7C5-4537-AB3F-4BE896DEDD51}" srcOrd="0" destOrd="0" presId="urn:microsoft.com/office/officeart/2005/8/layout/hierarchy1"/>
    <dgm:cxn modelId="{C5B65B89-6DC2-431B-BCDB-62EE50260373}" type="presParOf" srcId="{25D565FC-A7C5-4537-AB3F-4BE896DEDD51}" destId="{D81252AD-32B5-45DF-A915-98D73E0570FA}" srcOrd="0" destOrd="0" presId="urn:microsoft.com/office/officeart/2005/8/layout/hierarchy1"/>
    <dgm:cxn modelId="{D7421263-575E-410B-82DB-98B2763D9032}" type="presParOf" srcId="{25D565FC-A7C5-4537-AB3F-4BE896DEDD51}" destId="{4074127B-662F-4903-8259-4C4A414A54FB}" srcOrd="1" destOrd="0" presId="urn:microsoft.com/office/officeart/2005/8/layout/hierarchy1"/>
    <dgm:cxn modelId="{C905D8C4-700F-4702-8D21-6CA89F4DB4E7}" type="presParOf" srcId="{F831EFCA-A620-4A3C-A6B3-F03AA3E30A50}" destId="{779B677E-9866-429E-AF1C-EF0B7BEC19F2}" srcOrd="1" destOrd="0" presId="urn:microsoft.com/office/officeart/2005/8/layout/hierarchy1"/>
    <dgm:cxn modelId="{7B529007-B4CB-4C3E-98E6-FAA641503E14}" type="presParOf" srcId="{D8728560-FD6D-43BB-8B79-E3495143FDEA}" destId="{BCD3582E-B315-44AD-9ED9-379C89B93741}" srcOrd="1" destOrd="0" presId="urn:microsoft.com/office/officeart/2005/8/layout/hierarchy1"/>
    <dgm:cxn modelId="{B1637D2A-2F9C-400A-8893-9A5EB8AED26A}" type="presParOf" srcId="{BCD3582E-B315-44AD-9ED9-379C89B93741}" destId="{0D8B7DEB-D43D-4653-BC33-B9FAE2CCE763}" srcOrd="0" destOrd="0" presId="urn:microsoft.com/office/officeart/2005/8/layout/hierarchy1"/>
    <dgm:cxn modelId="{C983DEB3-FF48-4A98-9073-57A8064719DC}" type="presParOf" srcId="{0D8B7DEB-D43D-4653-BC33-B9FAE2CCE763}" destId="{BE90868E-A226-4354-B002-07F1BFD2037C}" srcOrd="0" destOrd="0" presId="urn:microsoft.com/office/officeart/2005/8/layout/hierarchy1"/>
    <dgm:cxn modelId="{4123A2AB-0CEC-43E0-99B9-2C866573838A}" type="presParOf" srcId="{0D8B7DEB-D43D-4653-BC33-B9FAE2CCE763}" destId="{D3F8B758-632F-45C3-B622-FE5C116BCA1D}" srcOrd="1" destOrd="0" presId="urn:microsoft.com/office/officeart/2005/8/layout/hierarchy1"/>
    <dgm:cxn modelId="{124CE472-7525-4681-9794-C0CF2D487CD9}" type="presParOf" srcId="{BCD3582E-B315-44AD-9ED9-379C89B93741}" destId="{CDF5CEDE-0235-487C-A754-F26B0CAD6A72}" srcOrd="1" destOrd="0" presId="urn:microsoft.com/office/officeart/2005/8/layout/hierarchy1"/>
    <dgm:cxn modelId="{0148A442-3A73-4E46-8E55-77606E358200}" type="presParOf" srcId="{D8728560-FD6D-43BB-8B79-E3495143FDEA}" destId="{71715A98-F95C-4B7F-8A84-73F2C7D26253}" srcOrd="2" destOrd="0" presId="urn:microsoft.com/office/officeart/2005/8/layout/hierarchy1"/>
    <dgm:cxn modelId="{63F06F66-E04F-4F92-A055-E04FDE535315}" type="presParOf" srcId="{71715A98-F95C-4B7F-8A84-73F2C7D26253}" destId="{82819772-C1A7-4C00-A5FC-B1C8F6B5B113}" srcOrd="0" destOrd="0" presId="urn:microsoft.com/office/officeart/2005/8/layout/hierarchy1"/>
    <dgm:cxn modelId="{B88E8152-72DB-4927-A0E5-8639C5133CC6}" type="presParOf" srcId="{82819772-C1A7-4C00-A5FC-B1C8F6B5B113}" destId="{533BDC25-97C0-462D-8179-79B06D4F3B79}" srcOrd="0" destOrd="0" presId="urn:microsoft.com/office/officeart/2005/8/layout/hierarchy1"/>
    <dgm:cxn modelId="{189E3C18-15F4-4603-B989-5A0CD5D0F74B}" type="presParOf" srcId="{82819772-C1A7-4C00-A5FC-B1C8F6B5B113}" destId="{DDA0966A-77A8-4F08-A4B5-048C4E4C825A}" srcOrd="1" destOrd="0" presId="urn:microsoft.com/office/officeart/2005/8/layout/hierarchy1"/>
    <dgm:cxn modelId="{2F0EE0FC-5CB2-40F0-B8E5-A999C4F58762}" type="presParOf" srcId="{71715A98-F95C-4B7F-8A84-73F2C7D26253}" destId="{092665D2-C16D-4CDF-82D5-C6C2C34BC22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37084B-755E-4D71-A81C-42DD9F40B0DE}"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7970C93D-F62C-436E-B593-1E6888A2F120}">
      <dgm:prSet custT="1"/>
      <dgm:spPr/>
      <dgm:t>
        <a:bodyPr/>
        <a:lstStyle/>
        <a:p>
          <a:r>
            <a:rPr lang="en-US" sz="1400" dirty="0">
              <a:solidFill>
                <a:schemeClr val="tx1"/>
              </a:solidFill>
            </a:rPr>
            <a:t>The plan should have a system in place to monitor and internally review the development of COVID-19 amongst residents and healthcare personnel (HCP) within the facility.</a:t>
          </a:r>
        </a:p>
      </dgm:t>
    </dgm:pt>
    <dgm:pt modelId="{2175CB4B-7F6D-40B4-A9F1-6A8281813DA6}" type="parTrans" cxnId="{63AD2633-B076-4583-BA0C-EA2E8F7B40EE}">
      <dgm:prSet/>
      <dgm:spPr/>
      <dgm:t>
        <a:bodyPr/>
        <a:lstStyle/>
        <a:p>
          <a:endParaRPr lang="en-US"/>
        </a:p>
      </dgm:t>
    </dgm:pt>
    <dgm:pt modelId="{4A5401B5-CE3B-4BFC-B6A7-C9993578C668}" type="sibTrans" cxnId="{63AD2633-B076-4583-BA0C-EA2E8F7B40EE}">
      <dgm:prSet/>
      <dgm:spPr/>
      <dgm:t>
        <a:bodyPr/>
        <a:lstStyle/>
        <a:p>
          <a:endParaRPr lang="en-US"/>
        </a:p>
      </dgm:t>
    </dgm:pt>
    <dgm:pt modelId="{1300E6A2-BFBD-47DD-BCFC-E1E78F67517D}">
      <dgm:prSet custT="1"/>
      <dgm:spPr/>
      <dgm:t>
        <a:bodyPr/>
        <a:lstStyle/>
        <a:p>
          <a:r>
            <a:rPr lang="en-US" sz="1400" dirty="0"/>
            <a:t>Information from the monitoring system is used to implement prevention interventions.</a:t>
          </a:r>
        </a:p>
      </dgm:t>
    </dgm:pt>
    <dgm:pt modelId="{28DCD93B-FEC7-4532-AAED-CB6ED4A925C3}" type="parTrans" cxnId="{B2C1A47E-463F-4007-B8B7-9E42EB906BE5}">
      <dgm:prSet/>
      <dgm:spPr/>
      <dgm:t>
        <a:bodyPr/>
        <a:lstStyle/>
        <a:p>
          <a:endParaRPr lang="en-US"/>
        </a:p>
      </dgm:t>
    </dgm:pt>
    <dgm:pt modelId="{C869AA6F-4947-4354-BC01-A205C04D347B}" type="sibTrans" cxnId="{B2C1A47E-463F-4007-B8B7-9E42EB906BE5}">
      <dgm:prSet/>
      <dgm:spPr/>
      <dgm:t>
        <a:bodyPr/>
        <a:lstStyle/>
        <a:p>
          <a:endParaRPr lang="en-US"/>
        </a:p>
      </dgm:t>
    </dgm:pt>
    <dgm:pt modelId="{2F970979-DD53-44B9-BE46-046B41B3FB88}">
      <dgm:prSet custT="1"/>
      <dgm:spPr/>
      <dgm:t>
        <a:bodyPr/>
        <a:lstStyle/>
        <a:p>
          <a:r>
            <a:rPr lang="en-US" sz="1400" dirty="0">
              <a:solidFill>
                <a:schemeClr val="tx1"/>
              </a:solidFill>
            </a:rPr>
            <a:t>Infection Control policies that outline the recommended Transmission-Based Precautions that should be used when caring for residents with respiratory infections should be incorporated into the COVID-19 plan.</a:t>
          </a:r>
        </a:p>
      </dgm:t>
    </dgm:pt>
    <dgm:pt modelId="{7ABB974C-08C9-4910-BDD8-DAC2124F3919}" type="parTrans" cxnId="{46799153-D115-424E-9F14-E085474BA6EF}">
      <dgm:prSet/>
      <dgm:spPr/>
      <dgm:t>
        <a:bodyPr/>
        <a:lstStyle/>
        <a:p>
          <a:endParaRPr lang="en-US"/>
        </a:p>
      </dgm:t>
    </dgm:pt>
    <dgm:pt modelId="{1040A793-CC72-470F-99B2-C33D41CA46CD}" type="sibTrans" cxnId="{46799153-D115-424E-9F14-E085474BA6EF}">
      <dgm:prSet/>
      <dgm:spPr/>
      <dgm:t>
        <a:bodyPr/>
        <a:lstStyle/>
        <a:p>
          <a:endParaRPr lang="en-US"/>
        </a:p>
      </dgm:t>
    </dgm:pt>
    <dgm:pt modelId="{C336D76B-F10A-47E6-95D0-8C9B9E27143F}">
      <dgm:prSet custT="1"/>
      <dgm:spPr/>
      <dgm:t>
        <a:bodyPr/>
        <a:lstStyle/>
        <a:p>
          <a:r>
            <a:rPr lang="en-US" sz="1400" dirty="0">
              <a:solidFill>
                <a:schemeClr val="tx1"/>
              </a:solidFill>
            </a:rPr>
            <a:t>The facility should periodically review specific Infection Prevention Controls guidance for healthcare facilities caring for residents with suspected or confirmed COVID-19.</a:t>
          </a:r>
        </a:p>
      </dgm:t>
    </dgm:pt>
    <dgm:pt modelId="{A359555B-A3FC-4767-9E2A-75F5C368DEF3}" type="parTrans" cxnId="{966989AF-6E4B-4257-A523-1C4435C87A07}">
      <dgm:prSet/>
      <dgm:spPr/>
      <dgm:t>
        <a:bodyPr/>
        <a:lstStyle/>
        <a:p>
          <a:endParaRPr lang="en-US"/>
        </a:p>
      </dgm:t>
    </dgm:pt>
    <dgm:pt modelId="{33A057D2-6987-4364-B02D-78EC68413D5D}" type="sibTrans" cxnId="{966989AF-6E4B-4257-A523-1C4435C87A07}">
      <dgm:prSet/>
      <dgm:spPr/>
      <dgm:t>
        <a:bodyPr/>
        <a:lstStyle/>
        <a:p>
          <a:endParaRPr lang="en-US"/>
        </a:p>
      </dgm:t>
    </dgm:pt>
    <dgm:pt modelId="{D13BE97F-0187-4F6D-8C01-E71EC9CB0F2B}" type="pres">
      <dgm:prSet presAssocID="{1837084B-755E-4D71-A81C-42DD9F40B0DE}" presName="Name0" presStyleCnt="0">
        <dgm:presLayoutVars>
          <dgm:dir/>
          <dgm:animLvl val="lvl"/>
          <dgm:resizeHandles val="exact"/>
        </dgm:presLayoutVars>
      </dgm:prSet>
      <dgm:spPr/>
    </dgm:pt>
    <dgm:pt modelId="{281BC081-6FB7-4C30-B90D-DAB9CBE16124}" type="pres">
      <dgm:prSet presAssocID="{C336D76B-F10A-47E6-95D0-8C9B9E27143F}" presName="boxAndChildren" presStyleCnt="0"/>
      <dgm:spPr/>
    </dgm:pt>
    <dgm:pt modelId="{879F7A27-E415-4E1C-824E-79230C093212}" type="pres">
      <dgm:prSet presAssocID="{C336D76B-F10A-47E6-95D0-8C9B9E27143F}" presName="parentTextBox" presStyleLbl="node1" presStyleIdx="0" presStyleCnt="3"/>
      <dgm:spPr/>
    </dgm:pt>
    <dgm:pt modelId="{1817D97E-7E5F-4625-A41B-EA7F1226AAF8}" type="pres">
      <dgm:prSet presAssocID="{1040A793-CC72-470F-99B2-C33D41CA46CD}" presName="sp" presStyleCnt="0"/>
      <dgm:spPr/>
    </dgm:pt>
    <dgm:pt modelId="{6DB16E27-6CB8-4645-AF63-66F3DDA6CA8B}" type="pres">
      <dgm:prSet presAssocID="{2F970979-DD53-44B9-BE46-046B41B3FB88}" presName="arrowAndChildren" presStyleCnt="0"/>
      <dgm:spPr/>
    </dgm:pt>
    <dgm:pt modelId="{F18A193B-F49C-44FE-981D-981AFB4925EF}" type="pres">
      <dgm:prSet presAssocID="{2F970979-DD53-44B9-BE46-046B41B3FB88}" presName="parentTextArrow" presStyleLbl="node1" presStyleIdx="1" presStyleCnt="3"/>
      <dgm:spPr/>
    </dgm:pt>
    <dgm:pt modelId="{52D78E88-F843-4440-941C-C53658293313}" type="pres">
      <dgm:prSet presAssocID="{4A5401B5-CE3B-4BFC-B6A7-C9993578C668}" presName="sp" presStyleCnt="0"/>
      <dgm:spPr/>
    </dgm:pt>
    <dgm:pt modelId="{8EFC9E84-9277-4628-B210-959FCA14190E}" type="pres">
      <dgm:prSet presAssocID="{7970C93D-F62C-436E-B593-1E6888A2F120}" presName="arrowAndChildren" presStyleCnt="0"/>
      <dgm:spPr/>
    </dgm:pt>
    <dgm:pt modelId="{5FAB6010-6039-4156-95E2-A0403394AC53}" type="pres">
      <dgm:prSet presAssocID="{7970C93D-F62C-436E-B593-1E6888A2F120}" presName="parentTextArrow" presStyleLbl="node1" presStyleIdx="1" presStyleCnt="3"/>
      <dgm:spPr/>
    </dgm:pt>
    <dgm:pt modelId="{D2DFB377-FFF2-49FD-82DB-65BDBBC496CC}" type="pres">
      <dgm:prSet presAssocID="{7970C93D-F62C-436E-B593-1E6888A2F120}" presName="arrow" presStyleLbl="node1" presStyleIdx="2" presStyleCnt="3"/>
      <dgm:spPr/>
    </dgm:pt>
    <dgm:pt modelId="{D8CB2BD8-705C-4A36-8F0A-09AC28E2F8E0}" type="pres">
      <dgm:prSet presAssocID="{7970C93D-F62C-436E-B593-1E6888A2F120}" presName="descendantArrow" presStyleCnt="0"/>
      <dgm:spPr/>
    </dgm:pt>
    <dgm:pt modelId="{47C04B34-EFE1-424F-8BEF-B9A9072B78A1}" type="pres">
      <dgm:prSet presAssocID="{1300E6A2-BFBD-47DD-BCFC-E1E78F67517D}" presName="childTextArrow" presStyleLbl="fgAccFollowNode1" presStyleIdx="0" presStyleCnt="1">
        <dgm:presLayoutVars>
          <dgm:bulletEnabled val="1"/>
        </dgm:presLayoutVars>
      </dgm:prSet>
      <dgm:spPr/>
    </dgm:pt>
  </dgm:ptLst>
  <dgm:cxnLst>
    <dgm:cxn modelId="{82C52725-D083-4A29-9B82-DEFA5F71F0C1}" type="presOf" srcId="{1300E6A2-BFBD-47DD-BCFC-E1E78F67517D}" destId="{47C04B34-EFE1-424F-8BEF-B9A9072B78A1}" srcOrd="0" destOrd="0" presId="urn:microsoft.com/office/officeart/2005/8/layout/process4"/>
    <dgm:cxn modelId="{63AD2633-B076-4583-BA0C-EA2E8F7B40EE}" srcId="{1837084B-755E-4D71-A81C-42DD9F40B0DE}" destId="{7970C93D-F62C-436E-B593-1E6888A2F120}" srcOrd="0" destOrd="0" parTransId="{2175CB4B-7F6D-40B4-A9F1-6A8281813DA6}" sibTransId="{4A5401B5-CE3B-4BFC-B6A7-C9993578C668}"/>
    <dgm:cxn modelId="{AF325E45-90D6-4DEE-A338-B11FB3380C9E}" type="presOf" srcId="{C336D76B-F10A-47E6-95D0-8C9B9E27143F}" destId="{879F7A27-E415-4E1C-824E-79230C093212}" srcOrd="0" destOrd="0" presId="urn:microsoft.com/office/officeart/2005/8/layout/process4"/>
    <dgm:cxn modelId="{46799153-D115-424E-9F14-E085474BA6EF}" srcId="{1837084B-755E-4D71-A81C-42DD9F40B0DE}" destId="{2F970979-DD53-44B9-BE46-046B41B3FB88}" srcOrd="1" destOrd="0" parTransId="{7ABB974C-08C9-4910-BDD8-DAC2124F3919}" sibTransId="{1040A793-CC72-470F-99B2-C33D41CA46CD}"/>
    <dgm:cxn modelId="{B2C1A47E-463F-4007-B8B7-9E42EB906BE5}" srcId="{7970C93D-F62C-436E-B593-1E6888A2F120}" destId="{1300E6A2-BFBD-47DD-BCFC-E1E78F67517D}" srcOrd="0" destOrd="0" parTransId="{28DCD93B-FEC7-4532-AAED-CB6ED4A925C3}" sibTransId="{C869AA6F-4947-4354-BC01-A205C04D347B}"/>
    <dgm:cxn modelId="{AA5DD791-48A9-49E4-A18C-50CE3A1B2B8B}" type="presOf" srcId="{2F970979-DD53-44B9-BE46-046B41B3FB88}" destId="{F18A193B-F49C-44FE-981D-981AFB4925EF}" srcOrd="0" destOrd="0" presId="urn:microsoft.com/office/officeart/2005/8/layout/process4"/>
    <dgm:cxn modelId="{43182A9A-FA98-4DAC-A6D9-58F0CB4D11B9}" type="presOf" srcId="{7970C93D-F62C-436E-B593-1E6888A2F120}" destId="{D2DFB377-FFF2-49FD-82DB-65BDBBC496CC}" srcOrd="1" destOrd="0" presId="urn:microsoft.com/office/officeart/2005/8/layout/process4"/>
    <dgm:cxn modelId="{966989AF-6E4B-4257-A523-1C4435C87A07}" srcId="{1837084B-755E-4D71-A81C-42DD9F40B0DE}" destId="{C336D76B-F10A-47E6-95D0-8C9B9E27143F}" srcOrd="2" destOrd="0" parTransId="{A359555B-A3FC-4767-9E2A-75F5C368DEF3}" sibTransId="{33A057D2-6987-4364-B02D-78EC68413D5D}"/>
    <dgm:cxn modelId="{01D478C5-60E7-4880-9B52-29A486824FEE}" type="presOf" srcId="{7970C93D-F62C-436E-B593-1E6888A2F120}" destId="{5FAB6010-6039-4156-95E2-A0403394AC53}" srcOrd="0" destOrd="0" presId="urn:microsoft.com/office/officeart/2005/8/layout/process4"/>
    <dgm:cxn modelId="{E62DA8C8-927C-430B-A7A0-7616996B99A4}" type="presOf" srcId="{1837084B-755E-4D71-A81C-42DD9F40B0DE}" destId="{D13BE97F-0187-4F6D-8C01-E71EC9CB0F2B}" srcOrd="0" destOrd="0" presId="urn:microsoft.com/office/officeart/2005/8/layout/process4"/>
    <dgm:cxn modelId="{3FB9BA6B-7751-460A-ACE2-833A99E28B14}" type="presParOf" srcId="{D13BE97F-0187-4F6D-8C01-E71EC9CB0F2B}" destId="{281BC081-6FB7-4C30-B90D-DAB9CBE16124}" srcOrd="0" destOrd="0" presId="urn:microsoft.com/office/officeart/2005/8/layout/process4"/>
    <dgm:cxn modelId="{F6F1FCA4-B6CF-4D69-9EE0-E1DFFB1453C5}" type="presParOf" srcId="{281BC081-6FB7-4C30-B90D-DAB9CBE16124}" destId="{879F7A27-E415-4E1C-824E-79230C093212}" srcOrd="0" destOrd="0" presId="urn:microsoft.com/office/officeart/2005/8/layout/process4"/>
    <dgm:cxn modelId="{289E54D8-CF74-488F-BEB2-EED79D5CDA2E}" type="presParOf" srcId="{D13BE97F-0187-4F6D-8C01-E71EC9CB0F2B}" destId="{1817D97E-7E5F-4625-A41B-EA7F1226AAF8}" srcOrd="1" destOrd="0" presId="urn:microsoft.com/office/officeart/2005/8/layout/process4"/>
    <dgm:cxn modelId="{F772521C-08EF-47C1-9682-03F76E23919E}" type="presParOf" srcId="{D13BE97F-0187-4F6D-8C01-E71EC9CB0F2B}" destId="{6DB16E27-6CB8-4645-AF63-66F3DDA6CA8B}" srcOrd="2" destOrd="0" presId="urn:microsoft.com/office/officeart/2005/8/layout/process4"/>
    <dgm:cxn modelId="{2A526CBB-45C4-4BF5-A933-99C1EC5DC5F5}" type="presParOf" srcId="{6DB16E27-6CB8-4645-AF63-66F3DDA6CA8B}" destId="{F18A193B-F49C-44FE-981D-981AFB4925EF}" srcOrd="0" destOrd="0" presId="urn:microsoft.com/office/officeart/2005/8/layout/process4"/>
    <dgm:cxn modelId="{519BAED0-1CA3-4026-B830-CF2AE759B1F7}" type="presParOf" srcId="{D13BE97F-0187-4F6D-8C01-E71EC9CB0F2B}" destId="{52D78E88-F843-4440-941C-C53658293313}" srcOrd="3" destOrd="0" presId="urn:microsoft.com/office/officeart/2005/8/layout/process4"/>
    <dgm:cxn modelId="{DB7833A7-6AF2-468D-B1DB-BBF458F0C8FD}" type="presParOf" srcId="{D13BE97F-0187-4F6D-8C01-E71EC9CB0F2B}" destId="{8EFC9E84-9277-4628-B210-959FCA14190E}" srcOrd="4" destOrd="0" presId="urn:microsoft.com/office/officeart/2005/8/layout/process4"/>
    <dgm:cxn modelId="{ECEE277E-899C-4F44-8721-56CBCBEE6845}" type="presParOf" srcId="{8EFC9E84-9277-4628-B210-959FCA14190E}" destId="{5FAB6010-6039-4156-95E2-A0403394AC53}" srcOrd="0" destOrd="0" presId="urn:microsoft.com/office/officeart/2005/8/layout/process4"/>
    <dgm:cxn modelId="{17D71699-2A04-48BC-B90C-5415ACDAEC4E}" type="presParOf" srcId="{8EFC9E84-9277-4628-B210-959FCA14190E}" destId="{D2DFB377-FFF2-49FD-82DB-65BDBBC496CC}" srcOrd="1" destOrd="0" presId="urn:microsoft.com/office/officeart/2005/8/layout/process4"/>
    <dgm:cxn modelId="{605DA5B9-B6ED-4801-852E-2ABB7BE53669}" type="presParOf" srcId="{8EFC9E84-9277-4628-B210-959FCA14190E}" destId="{D8CB2BD8-705C-4A36-8F0A-09AC28E2F8E0}" srcOrd="2" destOrd="0" presId="urn:microsoft.com/office/officeart/2005/8/layout/process4"/>
    <dgm:cxn modelId="{CD2DCC4C-7974-4B1A-8304-FA68FF1271CA}" type="presParOf" srcId="{D8CB2BD8-705C-4A36-8F0A-09AC28E2F8E0}" destId="{47C04B34-EFE1-424F-8BEF-B9A9072B78A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988293-46F2-4DA4-A44D-4A56FA253EBD}"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6877CDD4-5A24-42EF-B6B1-713EF4BC4CAB}">
      <dgm:prSet/>
      <dgm:spPr/>
      <dgm:t>
        <a:bodyPr/>
        <a:lstStyle/>
        <a:p>
          <a:r>
            <a:rPr lang="en-US" dirty="0">
              <a:solidFill>
                <a:schemeClr val="tx1"/>
              </a:solidFill>
            </a:rPr>
            <a:t>Key public health points of contact during a COVID-19 outbreak should be identified in your plan.</a:t>
          </a:r>
        </a:p>
      </dgm:t>
    </dgm:pt>
    <dgm:pt modelId="{2A7F22AA-DE14-4C2D-B8A4-DB6B4C79FDB5}" type="parTrans" cxnId="{95DB154E-6E5A-4BE5-AB27-F69EA23D6739}">
      <dgm:prSet/>
      <dgm:spPr/>
      <dgm:t>
        <a:bodyPr/>
        <a:lstStyle/>
        <a:p>
          <a:endParaRPr lang="en-US"/>
        </a:p>
      </dgm:t>
    </dgm:pt>
    <dgm:pt modelId="{DCB0E809-BEF0-4369-81BC-56E76090CC6C}" type="sibTrans" cxnId="{95DB154E-6E5A-4BE5-AB27-F69EA23D6739}">
      <dgm:prSet/>
      <dgm:spPr/>
      <dgm:t>
        <a:bodyPr/>
        <a:lstStyle/>
        <a:p>
          <a:endParaRPr lang="en-US"/>
        </a:p>
      </dgm:t>
    </dgm:pt>
    <dgm:pt modelId="{21C6D340-7260-4112-92E1-FCBBA5937D29}">
      <dgm:prSet/>
      <dgm:spPr/>
      <dgm:t>
        <a:bodyPr/>
        <a:lstStyle/>
        <a:p>
          <a:r>
            <a:rPr lang="en-US" dirty="0">
              <a:solidFill>
                <a:schemeClr val="tx1"/>
              </a:solidFill>
            </a:rPr>
            <a:t>A person within the facility or corporation should be assigned the responsibility for communications with public health authorities during a COVID-19 outbreak.</a:t>
          </a:r>
        </a:p>
      </dgm:t>
    </dgm:pt>
    <dgm:pt modelId="{F0573D17-5223-4ACE-BAA5-264DA15A4AD4}" type="parTrans" cxnId="{7B2C87A7-7743-41DA-BA5C-EF1B59BD575A}">
      <dgm:prSet/>
      <dgm:spPr/>
      <dgm:t>
        <a:bodyPr/>
        <a:lstStyle/>
        <a:p>
          <a:endParaRPr lang="en-US"/>
        </a:p>
      </dgm:t>
    </dgm:pt>
    <dgm:pt modelId="{B6211FB3-CC2A-453F-A779-C729B117BED9}" type="sibTrans" cxnId="{7B2C87A7-7743-41DA-BA5C-EF1B59BD575A}">
      <dgm:prSet/>
      <dgm:spPr/>
      <dgm:t>
        <a:bodyPr/>
        <a:lstStyle/>
        <a:p>
          <a:endParaRPr lang="en-US"/>
        </a:p>
      </dgm:t>
    </dgm:pt>
    <dgm:pt modelId="{B6A88BDA-9C42-4FCD-A2AD-3428DE41B2F8}">
      <dgm:prSet/>
      <dgm:spPr/>
      <dgm:t>
        <a:bodyPr/>
        <a:lstStyle/>
        <a:p>
          <a:r>
            <a:rPr lang="en-US" dirty="0">
              <a:solidFill>
                <a:schemeClr val="tx1"/>
              </a:solidFill>
            </a:rPr>
            <a:t>A person within the facility should be assigned to communicate with staff, residents, and their families regarding the status and impact of COVID-19 in the facility.</a:t>
          </a:r>
        </a:p>
      </dgm:t>
    </dgm:pt>
    <dgm:pt modelId="{507B04F4-A13E-438C-AE86-BB17A9DCE938}" type="parTrans" cxnId="{F0584F65-382F-454E-ACC2-04055C020D86}">
      <dgm:prSet/>
      <dgm:spPr/>
      <dgm:t>
        <a:bodyPr/>
        <a:lstStyle/>
        <a:p>
          <a:endParaRPr lang="en-US"/>
        </a:p>
      </dgm:t>
    </dgm:pt>
    <dgm:pt modelId="{6D5FE807-2160-457E-9C7D-1DD15C9BAFAD}" type="sibTrans" cxnId="{F0584F65-382F-454E-ACC2-04055C020D86}">
      <dgm:prSet/>
      <dgm:spPr/>
      <dgm:t>
        <a:bodyPr/>
        <a:lstStyle/>
        <a:p>
          <a:endParaRPr lang="en-US"/>
        </a:p>
      </dgm:t>
    </dgm:pt>
    <dgm:pt modelId="{7CC4D23C-4F84-4793-BEB6-0F755F482732}">
      <dgm:prSet/>
      <dgm:spPr/>
      <dgm:t>
        <a:bodyPr/>
        <a:lstStyle/>
        <a:p>
          <a:r>
            <a:rPr lang="en-US" dirty="0">
              <a:solidFill>
                <a:schemeClr val="tx1"/>
              </a:solidFill>
            </a:rPr>
            <a:t>A process should be in place to have up-to-date contact information for family members or guardians.</a:t>
          </a:r>
        </a:p>
      </dgm:t>
    </dgm:pt>
    <dgm:pt modelId="{B8436277-7C7B-4B20-9403-C15D8E4C05C6}" type="parTrans" cxnId="{CCD7708F-DA44-4D2D-A752-A9B8205A1D4E}">
      <dgm:prSet/>
      <dgm:spPr/>
      <dgm:t>
        <a:bodyPr/>
        <a:lstStyle/>
        <a:p>
          <a:endParaRPr lang="en-US"/>
        </a:p>
      </dgm:t>
    </dgm:pt>
    <dgm:pt modelId="{3B680EBA-E44E-414E-B2D6-6A814F8ECB77}" type="sibTrans" cxnId="{CCD7708F-DA44-4D2D-A752-A9B8205A1D4E}">
      <dgm:prSet/>
      <dgm:spPr/>
      <dgm:t>
        <a:bodyPr/>
        <a:lstStyle/>
        <a:p>
          <a:endParaRPr lang="en-US"/>
        </a:p>
      </dgm:t>
    </dgm:pt>
    <dgm:pt modelId="{5292A47A-6171-41FF-8BD5-684247BAA826}" type="pres">
      <dgm:prSet presAssocID="{50988293-46F2-4DA4-A44D-4A56FA253EBD}" presName="matrix" presStyleCnt="0">
        <dgm:presLayoutVars>
          <dgm:chMax val="1"/>
          <dgm:dir/>
          <dgm:resizeHandles val="exact"/>
        </dgm:presLayoutVars>
      </dgm:prSet>
      <dgm:spPr/>
    </dgm:pt>
    <dgm:pt modelId="{86CC2452-FE92-4A80-91A8-2C2616ADB480}" type="pres">
      <dgm:prSet presAssocID="{50988293-46F2-4DA4-A44D-4A56FA253EBD}" presName="diamond" presStyleLbl="bgShp" presStyleIdx="0" presStyleCnt="1"/>
      <dgm:spPr/>
    </dgm:pt>
    <dgm:pt modelId="{9114041F-16CE-424B-A28A-478199E9793B}" type="pres">
      <dgm:prSet presAssocID="{50988293-46F2-4DA4-A44D-4A56FA253EBD}" presName="quad1" presStyleLbl="node1" presStyleIdx="0" presStyleCnt="4">
        <dgm:presLayoutVars>
          <dgm:chMax val="0"/>
          <dgm:chPref val="0"/>
          <dgm:bulletEnabled val="1"/>
        </dgm:presLayoutVars>
      </dgm:prSet>
      <dgm:spPr/>
    </dgm:pt>
    <dgm:pt modelId="{94A6B44D-65E0-4BC4-AD07-0D15D3B5B20E}" type="pres">
      <dgm:prSet presAssocID="{50988293-46F2-4DA4-A44D-4A56FA253EBD}" presName="quad2" presStyleLbl="node1" presStyleIdx="1" presStyleCnt="4">
        <dgm:presLayoutVars>
          <dgm:chMax val="0"/>
          <dgm:chPref val="0"/>
          <dgm:bulletEnabled val="1"/>
        </dgm:presLayoutVars>
      </dgm:prSet>
      <dgm:spPr/>
    </dgm:pt>
    <dgm:pt modelId="{BA72EC37-F60A-475B-B8C0-C784C9CF8BA4}" type="pres">
      <dgm:prSet presAssocID="{50988293-46F2-4DA4-A44D-4A56FA253EBD}" presName="quad3" presStyleLbl="node1" presStyleIdx="2" presStyleCnt="4">
        <dgm:presLayoutVars>
          <dgm:chMax val="0"/>
          <dgm:chPref val="0"/>
          <dgm:bulletEnabled val="1"/>
        </dgm:presLayoutVars>
      </dgm:prSet>
      <dgm:spPr/>
    </dgm:pt>
    <dgm:pt modelId="{7F435062-AB39-4ABD-A76A-1D96B6020B7A}" type="pres">
      <dgm:prSet presAssocID="{50988293-46F2-4DA4-A44D-4A56FA253EBD}" presName="quad4" presStyleLbl="node1" presStyleIdx="3" presStyleCnt="4">
        <dgm:presLayoutVars>
          <dgm:chMax val="0"/>
          <dgm:chPref val="0"/>
          <dgm:bulletEnabled val="1"/>
        </dgm:presLayoutVars>
      </dgm:prSet>
      <dgm:spPr/>
    </dgm:pt>
  </dgm:ptLst>
  <dgm:cxnLst>
    <dgm:cxn modelId="{9A82A644-3093-408E-8204-7ACF946FFEEB}" type="presOf" srcId="{21C6D340-7260-4112-92E1-FCBBA5937D29}" destId="{94A6B44D-65E0-4BC4-AD07-0D15D3B5B20E}" srcOrd="0" destOrd="0" presId="urn:microsoft.com/office/officeart/2005/8/layout/matrix3"/>
    <dgm:cxn modelId="{F0584F65-382F-454E-ACC2-04055C020D86}" srcId="{50988293-46F2-4DA4-A44D-4A56FA253EBD}" destId="{B6A88BDA-9C42-4FCD-A2AD-3428DE41B2F8}" srcOrd="2" destOrd="0" parTransId="{507B04F4-A13E-438C-AE86-BB17A9DCE938}" sibTransId="{6D5FE807-2160-457E-9C7D-1DD15C9BAFAD}"/>
    <dgm:cxn modelId="{95DB154E-6E5A-4BE5-AB27-F69EA23D6739}" srcId="{50988293-46F2-4DA4-A44D-4A56FA253EBD}" destId="{6877CDD4-5A24-42EF-B6B1-713EF4BC4CAB}" srcOrd="0" destOrd="0" parTransId="{2A7F22AA-DE14-4C2D-B8A4-DB6B4C79FDB5}" sibTransId="{DCB0E809-BEF0-4369-81BC-56E76090CC6C}"/>
    <dgm:cxn modelId="{C77AD74E-946F-4A45-858E-30D8BE248F91}" type="presOf" srcId="{6877CDD4-5A24-42EF-B6B1-713EF4BC4CAB}" destId="{9114041F-16CE-424B-A28A-478199E9793B}" srcOrd="0" destOrd="0" presId="urn:microsoft.com/office/officeart/2005/8/layout/matrix3"/>
    <dgm:cxn modelId="{8D8C557A-F8EF-40C5-811C-5D59D922E2DB}" type="presOf" srcId="{B6A88BDA-9C42-4FCD-A2AD-3428DE41B2F8}" destId="{BA72EC37-F60A-475B-B8C0-C784C9CF8BA4}" srcOrd="0" destOrd="0" presId="urn:microsoft.com/office/officeart/2005/8/layout/matrix3"/>
    <dgm:cxn modelId="{DEDA2E81-DAB7-4664-A126-BC60DA346D4F}" type="presOf" srcId="{50988293-46F2-4DA4-A44D-4A56FA253EBD}" destId="{5292A47A-6171-41FF-8BD5-684247BAA826}" srcOrd="0" destOrd="0" presId="urn:microsoft.com/office/officeart/2005/8/layout/matrix3"/>
    <dgm:cxn modelId="{CCD7708F-DA44-4D2D-A752-A9B8205A1D4E}" srcId="{50988293-46F2-4DA4-A44D-4A56FA253EBD}" destId="{7CC4D23C-4F84-4793-BEB6-0F755F482732}" srcOrd="3" destOrd="0" parTransId="{B8436277-7C7B-4B20-9403-C15D8E4C05C6}" sibTransId="{3B680EBA-E44E-414E-B2D6-6A814F8ECB77}"/>
    <dgm:cxn modelId="{7B2C87A7-7743-41DA-BA5C-EF1B59BD575A}" srcId="{50988293-46F2-4DA4-A44D-4A56FA253EBD}" destId="{21C6D340-7260-4112-92E1-FCBBA5937D29}" srcOrd="1" destOrd="0" parTransId="{F0573D17-5223-4ACE-BAA5-264DA15A4AD4}" sibTransId="{B6211FB3-CC2A-453F-A779-C729B117BED9}"/>
    <dgm:cxn modelId="{1856B4B9-40D3-4ABD-81EA-791200BD7D38}" type="presOf" srcId="{7CC4D23C-4F84-4793-BEB6-0F755F482732}" destId="{7F435062-AB39-4ABD-A76A-1D96B6020B7A}" srcOrd="0" destOrd="0" presId="urn:microsoft.com/office/officeart/2005/8/layout/matrix3"/>
    <dgm:cxn modelId="{D20AFA38-2F7E-4632-8F92-2118F4A82708}" type="presParOf" srcId="{5292A47A-6171-41FF-8BD5-684247BAA826}" destId="{86CC2452-FE92-4A80-91A8-2C2616ADB480}" srcOrd="0" destOrd="0" presId="urn:microsoft.com/office/officeart/2005/8/layout/matrix3"/>
    <dgm:cxn modelId="{FA326DB6-AD3A-4F13-B4F4-BB01520AAC27}" type="presParOf" srcId="{5292A47A-6171-41FF-8BD5-684247BAA826}" destId="{9114041F-16CE-424B-A28A-478199E9793B}" srcOrd="1" destOrd="0" presId="urn:microsoft.com/office/officeart/2005/8/layout/matrix3"/>
    <dgm:cxn modelId="{1868E52C-916D-498A-A1EF-817964F407D0}" type="presParOf" srcId="{5292A47A-6171-41FF-8BD5-684247BAA826}" destId="{94A6B44D-65E0-4BC4-AD07-0D15D3B5B20E}" srcOrd="2" destOrd="0" presId="urn:microsoft.com/office/officeart/2005/8/layout/matrix3"/>
    <dgm:cxn modelId="{FB4C0D41-2348-4D66-A552-FE845D79EAE6}" type="presParOf" srcId="{5292A47A-6171-41FF-8BD5-684247BAA826}" destId="{BA72EC37-F60A-475B-B8C0-C784C9CF8BA4}" srcOrd="3" destOrd="0" presId="urn:microsoft.com/office/officeart/2005/8/layout/matrix3"/>
    <dgm:cxn modelId="{2BD60EE5-B859-49C1-BBF9-BB9FABE35F8D}" type="presParOf" srcId="{5292A47A-6171-41FF-8BD5-684247BAA826}" destId="{7F435062-AB39-4ABD-A76A-1D96B6020B7A}"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E9D9633-B66D-4906-B05C-8FCAEAC62AEC}"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9C4E92C7-1BFE-4170-97BB-4BAAAEF01A64}">
      <dgm:prSet/>
      <dgm:spPr/>
      <dgm:t>
        <a:bodyPr/>
        <a:lstStyle/>
        <a:p>
          <a:r>
            <a:rPr lang="en-US"/>
            <a:t>Communication plans include how signs, phone trees, and other methods of communication will be used to inform staff, family members, visitors, and other persons coming into the facility about the status of COVID-19 within the facility.</a:t>
          </a:r>
        </a:p>
      </dgm:t>
    </dgm:pt>
    <dgm:pt modelId="{6578C0C5-F815-4921-B5A2-CD10AFE47164}" type="parTrans" cxnId="{BA959F87-C9B5-4879-AF51-4E783179509C}">
      <dgm:prSet/>
      <dgm:spPr/>
      <dgm:t>
        <a:bodyPr/>
        <a:lstStyle/>
        <a:p>
          <a:endParaRPr lang="en-US"/>
        </a:p>
      </dgm:t>
    </dgm:pt>
    <dgm:pt modelId="{073720AE-BC15-4E6A-8FAF-97598FA32DC0}" type="sibTrans" cxnId="{BA959F87-C9B5-4879-AF51-4E783179509C}">
      <dgm:prSet/>
      <dgm:spPr/>
      <dgm:t>
        <a:bodyPr/>
        <a:lstStyle/>
        <a:p>
          <a:endParaRPr lang="en-US"/>
        </a:p>
      </dgm:t>
    </dgm:pt>
    <dgm:pt modelId="{71FA879D-F23B-419E-9442-9E0D6586594F}">
      <dgm:prSet/>
      <dgm:spPr/>
      <dgm:t>
        <a:bodyPr/>
        <a:lstStyle/>
        <a:p>
          <a:r>
            <a:rPr lang="en-US" dirty="0"/>
            <a:t>A list of other healthcare entities and their points of contacts with whom it may be necessary to maintain communication during an outbreak should be </a:t>
          </a:r>
          <a:r>
            <a:rPr lang="en-US" dirty="0">
              <a:solidFill>
                <a:schemeClr val="tx1"/>
              </a:solidFill>
            </a:rPr>
            <a:t>incorporated into</a:t>
          </a:r>
          <a:r>
            <a:rPr lang="en-US" dirty="0"/>
            <a:t> the COVID-19 preparedness plan.</a:t>
          </a:r>
        </a:p>
      </dgm:t>
    </dgm:pt>
    <dgm:pt modelId="{4C627954-06A4-480C-BDB7-448385852EF1}" type="parTrans" cxnId="{1E9D2BA5-072B-42F9-B697-0B0CAD2245E2}">
      <dgm:prSet/>
      <dgm:spPr/>
      <dgm:t>
        <a:bodyPr/>
        <a:lstStyle/>
        <a:p>
          <a:endParaRPr lang="en-US"/>
        </a:p>
      </dgm:t>
    </dgm:pt>
    <dgm:pt modelId="{4376428C-A22E-4977-9BDF-F038DC5BDC16}" type="sibTrans" cxnId="{1E9D2BA5-072B-42F9-B697-0B0CAD2245E2}">
      <dgm:prSet/>
      <dgm:spPr/>
      <dgm:t>
        <a:bodyPr/>
        <a:lstStyle/>
        <a:p>
          <a:endParaRPr lang="en-US"/>
        </a:p>
      </dgm:t>
    </dgm:pt>
    <dgm:pt modelId="{974D9331-1BFF-4E1C-8527-DA19B58B250D}" type="pres">
      <dgm:prSet presAssocID="{3E9D9633-B66D-4906-B05C-8FCAEAC62AEC}" presName="hierChild1" presStyleCnt="0">
        <dgm:presLayoutVars>
          <dgm:chPref val="1"/>
          <dgm:dir/>
          <dgm:animOne val="branch"/>
          <dgm:animLvl val="lvl"/>
          <dgm:resizeHandles/>
        </dgm:presLayoutVars>
      </dgm:prSet>
      <dgm:spPr/>
    </dgm:pt>
    <dgm:pt modelId="{29FB9AD8-DEDC-4BB0-A3A2-3967459EFEF2}" type="pres">
      <dgm:prSet presAssocID="{9C4E92C7-1BFE-4170-97BB-4BAAAEF01A64}" presName="hierRoot1" presStyleCnt="0"/>
      <dgm:spPr/>
    </dgm:pt>
    <dgm:pt modelId="{84C899E0-5336-44B6-A6D1-E8983A2A4992}" type="pres">
      <dgm:prSet presAssocID="{9C4E92C7-1BFE-4170-97BB-4BAAAEF01A64}" presName="composite" presStyleCnt="0"/>
      <dgm:spPr/>
    </dgm:pt>
    <dgm:pt modelId="{D8477973-2D3D-44BD-8970-473D0A619DE3}" type="pres">
      <dgm:prSet presAssocID="{9C4E92C7-1BFE-4170-97BB-4BAAAEF01A64}" presName="background" presStyleLbl="node0" presStyleIdx="0" presStyleCnt="2"/>
      <dgm:spPr/>
    </dgm:pt>
    <dgm:pt modelId="{268A171C-ECCD-4F48-B4B5-B7FE80B9FD4D}" type="pres">
      <dgm:prSet presAssocID="{9C4E92C7-1BFE-4170-97BB-4BAAAEF01A64}" presName="text" presStyleLbl="fgAcc0" presStyleIdx="0" presStyleCnt="2">
        <dgm:presLayoutVars>
          <dgm:chPref val="3"/>
        </dgm:presLayoutVars>
      </dgm:prSet>
      <dgm:spPr/>
    </dgm:pt>
    <dgm:pt modelId="{BEE60BA6-57CA-405A-9701-CA0CD746EB18}" type="pres">
      <dgm:prSet presAssocID="{9C4E92C7-1BFE-4170-97BB-4BAAAEF01A64}" presName="hierChild2" presStyleCnt="0"/>
      <dgm:spPr/>
    </dgm:pt>
    <dgm:pt modelId="{BF768E5B-9F1D-4C7A-B8C6-D105EBCED0B1}" type="pres">
      <dgm:prSet presAssocID="{71FA879D-F23B-419E-9442-9E0D6586594F}" presName="hierRoot1" presStyleCnt="0"/>
      <dgm:spPr/>
    </dgm:pt>
    <dgm:pt modelId="{FB7E9020-46DF-4CD3-8212-2176A5A4255E}" type="pres">
      <dgm:prSet presAssocID="{71FA879D-F23B-419E-9442-9E0D6586594F}" presName="composite" presStyleCnt="0"/>
      <dgm:spPr/>
    </dgm:pt>
    <dgm:pt modelId="{BC590E0C-F6B2-4055-8A00-EE7776BD9D58}" type="pres">
      <dgm:prSet presAssocID="{71FA879D-F23B-419E-9442-9E0D6586594F}" presName="background" presStyleLbl="node0" presStyleIdx="1" presStyleCnt="2"/>
      <dgm:spPr/>
    </dgm:pt>
    <dgm:pt modelId="{E4FF43DF-6078-4B78-8F10-77B78C7C6440}" type="pres">
      <dgm:prSet presAssocID="{71FA879D-F23B-419E-9442-9E0D6586594F}" presName="text" presStyleLbl="fgAcc0" presStyleIdx="1" presStyleCnt="2">
        <dgm:presLayoutVars>
          <dgm:chPref val="3"/>
        </dgm:presLayoutVars>
      </dgm:prSet>
      <dgm:spPr/>
    </dgm:pt>
    <dgm:pt modelId="{5172F070-D82E-4E55-ABA0-F23C3F04A239}" type="pres">
      <dgm:prSet presAssocID="{71FA879D-F23B-419E-9442-9E0D6586594F}" presName="hierChild2" presStyleCnt="0"/>
      <dgm:spPr/>
    </dgm:pt>
  </dgm:ptLst>
  <dgm:cxnLst>
    <dgm:cxn modelId="{9C4BC801-2BAE-4EA8-99CE-248834737011}" type="presOf" srcId="{3E9D9633-B66D-4906-B05C-8FCAEAC62AEC}" destId="{974D9331-1BFF-4E1C-8527-DA19B58B250D}" srcOrd="0" destOrd="0" presId="urn:microsoft.com/office/officeart/2005/8/layout/hierarchy1"/>
    <dgm:cxn modelId="{897EA437-5B4E-4797-BFBC-3F3EEDAA7B85}" type="presOf" srcId="{71FA879D-F23B-419E-9442-9E0D6586594F}" destId="{E4FF43DF-6078-4B78-8F10-77B78C7C6440}" srcOrd="0" destOrd="0" presId="urn:microsoft.com/office/officeart/2005/8/layout/hierarchy1"/>
    <dgm:cxn modelId="{80C0F647-D235-4F5E-A61D-35FF19DAFF40}" type="presOf" srcId="{9C4E92C7-1BFE-4170-97BB-4BAAAEF01A64}" destId="{268A171C-ECCD-4F48-B4B5-B7FE80B9FD4D}" srcOrd="0" destOrd="0" presId="urn:microsoft.com/office/officeart/2005/8/layout/hierarchy1"/>
    <dgm:cxn modelId="{BA959F87-C9B5-4879-AF51-4E783179509C}" srcId="{3E9D9633-B66D-4906-B05C-8FCAEAC62AEC}" destId="{9C4E92C7-1BFE-4170-97BB-4BAAAEF01A64}" srcOrd="0" destOrd="0" parTransId="{6578C0C5-F815-4921-B5A2-CD10AFE47164}" sibTransId="{073720AE-BC15-4E6A-8FAF-97598FA32DC0}"/>
    <dgm:cxn modelId="{1E9D2BA5-072B-42F9-B697-0B0CAD2245E2}" srcId="{3E9D9633-B66D-4906-B05C-8FCAEAC62AEC}" destId="{71FA879D-F23B-419E-9442-9E0D6586594F}" srcOrd="1" destOrd="0" parTransId="{4C627954-06A4-480C-BDB7-448385852EF1}" sibTransId="{4376428C-A22E-4977-9BDF-F038DC5BDC16}"/>
    <dgm:cxn modelId="{A21A2E5A-B81F-485E-BDA0-0A68222FA14D}" type="presParOf" srcId="{974D9331-1BFF-4E1C-8527-DA19B58B250D}" destId="{29FB9AD8-DEDC-4BB0-A3A2-3967459EFEF2}" srcOrd="0" destOrd="0" presId="urn:microsoft.com/office/officeart/2005/8/layout/hierarchy1"/>
    <dgm:cxn modelId="{34EFF0FE-DFCF-4CFB-A97C-CF1C0DCCE8D4}" type="presParOf" srcId="{29FB9AD8-DEDC-4BB0-A3A2-3967459EFEF2}" destId="{84C899E0-5336-44B6-A6D1-E8983A2A4992}" srcOrd="0" destOrd="0" presId="urn:microsoft.com/office/officeart/2005/8/layout/hierarchy1"/>
    <dgm:cxn modelId="{B99A2305-4538-4142-83EB-2038DADE4E9D}" type="presParOf" srcId="{84C899E0-5336-44B6-A6D1-E8983A2A4992}" destId="{D8477973-2D3D-44BD-8970-473D0A619DE3}" srcOrd="0" destOrd="0" presId="urn:microsoft.com/office/officeart/2005/8/layout/hierarchy1"/>
    <dgm:cxn modelId="{05FF2192-2B2D-4632-90F8-BD43640E4634}" type="presParOf" srcId="{84C899E0-5336-44B6-A6D1-E8983A2A4992}" destId="{268A171C-ECCD-4F48-B4B5-B7FE80B9FD4D}" srcOrd="1" destOrd="0" presId="urn:microsoft.com/office/officeart/2005/8/layout/hierarchy1"/>
    <dgm:cxn modelId="{AC57A92B-264C-40F0-B12A-57D09BF60F76}" type="presParOf" srcId="{29FB9AD8-DEDC-4BB0-A3A2-3967459EFEF2}" destId="{BEE60BA6-57CA-405A-9701-CA0CD746EB18}" srcOrd="1" destOrd="0" presId="urn:microsoft.com/office/officeart/2005/8/layout/hierarchy1"/>
    <dgm:cxn modelId="{A37DA2A7-922E-4094-B617-2D200E5F7385}" type="presParOf" srcId="{974D9331-1BFF-4E1C-8527-DA19B58B250D}" destId="{BF768E5B-9F1D-4C7A-B8C6-D105EBCED0B1}" srcOrd="1" destOrd="0" presId="urn:microsoft.com/office/officeart/2005/8/layout/hierarchy1"/>
    <dgm:cxn modelId="{CF15419C-AF79-4902-9C4A-2A98603745BC}" type="presParOf" srcId="{BF768E5B-9F1D-4C7A-B8C6-D105EBCED0B1}" destId="{FB7E9020-46DF-4CD3-8212-2176A5A4255E}" srcOrd="0" destOrd="0" presId="urn:microsoft.com/office/officeart/2005/8/layout/hierarchy1"/>
    <dgm:cxn modelId="{579A1EAD-4700-4F77-908E-91C0CDDD06B6}" type="presParOf" srcId="{FB7E9020-46DF-4CD3-8212-2176A5A4255E}" destId="{BC590E0C-F6B2-4055-8A00-EE7776BD9D58}" srcOrd="0" destOrd="0" presId="urn:microsoft.com/office/officeart/2005/8/layout/hierarchy1"/>
    <dgm:cxn modelId="{A5D933A4-C6FC-4C0F-BB7F-DD2B8CADD37B}" type="presParOf" srcId="{FB7E9020-46DF-4CD3-8212-2176A5A4255E}" destId="{E4FF43DF-6078-4B78-8F10-77B78C7C6440}" srcOrd="1" destOrd="0" presId="urn:microsoft.com/office/officeart/2005/8/layout/hierarchy1"/>
    <dgm:cxn modelId="{A79D19CF-0C15-49B6-A81C-9A55D1DBDF7D}" type="presParOf" srcId="{BF768E5B-9F1D-4C7A-B8C6-D105EBCED0B1}" destId="{5172F070-D82E-4E55-ABA0-F23C3F04A23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BE44AC1-2022-4998-9064-E2B7DFD7B7B0}"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D4AA8F1-7AFA-4C11-8B2D-65F6EC075521}">
      <dgm:prSet custT="1"/>
      <dgm:spPr/>
      <dgm:t>
        <a:bodyPr/>
        <a:lstStyle/>
        <a:p>
          <a:r>
            <a:rPr lang="en-US" sz="1800" dirty="0"/>
            <a:t>Identify a process to manage residents with symptoms of respiratory infection upon admission and daily during their stay.</a:t>
          </a:r>
        </a:p>
      </dgm:t>
    </dgm:pt>
    <dgm:pt modelId="{FB76E2DF-DEAF-4C64-9983-2BF959720F91}" type="parTrans" cxnId="{0191CF70-4C7D-4F61-BB21-E5C6AEEC4C63}">
      <dgm:prSet/>
      <dgm:spPr/>
      <dgm:t>
        <a:bodyPr/>
        <a:lstStyle/>
        <a:p>
          <a:endParaRPr lang="en-US"/>
        </a:p>
      </dgm:t>
    </dgm:pt>
    <dgm:pt modelId="{DF385839-29B2-47C3-A9E0-9EA0C9D0398C}" type="sibTrans" cxnId="{0191CF70-4C7D-4F61-BB21-E5C6AEEC4C63}">
      <dgm:prSet/>
      <dgm:spPr/>
      <dgm:t>
        <a:bodyPr/>
        <a:lstStyle/>
        <a:p>
          <a:endParaRPr lang="en-US"/>
        </a:p>
      </dgm:t>
    </dgm:pt>
    <dgm:pt modelId="{A7841818-0ADE-4198-86AF-01E172429114}">
      <dgm:prSet custT="1"/>
      <dgm:spPr/>
      <dgm:t>
        <a:bodyPr/>
        <a:lstStyle/>
        <a:p>
          <a:r>
            <a:rPr lang="en-US" sz="1800" kern="1200" dirty="0">
              <a:solidFill>
                <a:prstClr val="black">
                  <a:hueOff val="0"/>
                  <a:satOff val="0"/>
                  <a:lumOff val="0"/>
                  <a:alphaOff val="0"/>
                </a:prstClr>
              </a:solidFill>
              <a:latin typeface="Corbel" panose="020B0503020204020204"/>
              <a:ea typeface="+mn-ea"/>
              <a:cs typeface="+mn-cs"/>
            </a:rPr>
            <a:t>Define criteria and protocol for initiating active surveillance for respiratory infection among residents and healthcare personnel</a:t>
          </a:r>
          <a:r>
            <a:rPr lang="en-US" sz="1800" kern="1200" dirty="0"/>
            <a:t>.</a:t>
          </a:r>
        </a:p>
      </dgm:t>
    </dgm:pt>
    <dgm:pt modelId="{91D68C71-FF1C-4763-AF15-96C2499D14FC}" type="parTrans" cxnId="{1339FDD4-C802-49E8-B142-0A6E0F96845B}">
      <dgm:prSet/>
      <dgm:spPr/>
      <dgm:t>
        <a:bodyPr/>
        <a:lstStyle/>
        <a:p>
          <a:endParaRPr lang="en-US"/>
        </a:p>
      </dgm:t>
    </dgm:pt>
    <dgm:pt modelId="{0A09A41A-095D-49A7-9601-016F651194B7}" type="sibTrans" cxnId="{1339FDD4-C802-49E8-B142-0A6E0F96845B}">
      <dgm:prSet/>
      <dgm:spPr/>
      <dgm:t>
        <a:bodyPr/>
        <a:lstStyle/>
        <a:p>
          <a:endParaRPr lang="en-US"/>
        </a:p>
      </dgm:t>
    </dgm:pt>
    <dgm:pt modelId="{95660F8E-518D-43EE-9616-42B2DBC1080C}">
      <dgm:prSet custT="1"/>
      <dgm:spPr/>
      <dgm:t>
        <a:bodyPr/>
        <a:lstStyle/>
        <a:p>
          <a:r>
            <a:rPr lang="en-US" sz="1800" kern="1200" dirty="0">
              <a:solidFill>
                <a:prstClr val="black">
                  <a:hueOff val="0"/>
                  <a:satOff val="0"/>
                  <a:lumOff val="0"/>
                  <a:alphaOff val="0"/>
                </a:prstClr>
              </a:solidFill>
              <a:latin typeface="Corbel" panose="020B0503020204020204"/>
              <a:ea typeface="+mn-ea"/>
              <a:cs typeface="+mn-cs"/>
            </a:rPr>
            <a:t>State the process for notification of the health department for clusters of respiratory infections, severe respiratory infections, or suspected COVID-19  cases. </a:t>
          </a:r>
          <a:endParaRPr lang="en-US" sz="1800" kern="1200" dirty="0"/>
        </a:p>
      </dgm:t>
    </dgm:pt>
    <dgm:pt modelId="{C8801045-CA54-40CF-9E28-1A271967BFC3}" type="parTrans" cxnId="{48ADBA38-26CF-4038-89B0-FE44CA663338}">
      <dgm:prSet/>
      <dgm:spPr/>
      <dgm:t>
        <a:bodyPr/>
        <a:lstStyle/>
        <a:p>
          <a:endParaRPr lang="en-US"/>
        </a:p>
      </dgm:t>
    </dgm:pt>
    <dgm:pt modelId="{EBFED6B6-94EF-4368-ADA3-0B4D8E3C0ADF}" type="sibTrans" cxnId="{48ADBA38-26CF-4038-89B0-FE44CA663338}">
      <dgm:prSet/>
      <dgm:spPr/>
      <dgm:t>
        <a:bodyPr/>
        <a:lstStyle/>
        <a:p>
          <a:endParaRPr lang="en-US"/>
        </a:p>
      </dgm:t>
    </dgm:pt>
    <dgm:pt modelId="{87543B2E-87E4-438E-AAE8-0DC4E19A21C4}">
      <dgm:prSet custT="1"/>
      <dgm:spPr/>
      <dgm:t>
        <a:bodyPr/>
        <a:lstStyle/>
        <a:p>
          <a:r>
            <a:rPr lang="en-US" sz="1800" dirty="0"/>
            <a:t>Develop criteria and a protocol for limiting symptomatic and exposed residents to their rooms, halting group activities, communal dining, closing units or entire facility to new admissions, cohorting residents with symptoms of respiratory infection, and dedicating HCP to work only on affected units.</a:t>
          </a:r>
        </a:p>
      </dgm:t>
    </dgm:pt>
    <dgm:pt modelId="{39EFA148-CA67-4525-82C3-0AEFE03959B7}" type="parTrans" cxnId="{A747199F-8F06-4071-BE40-40837D31B4C6}">
      <dgm:prSet/>
      <dgm:spPr/>
      <dgm:t>
        <a:bodyPr/>
        <a:lstStyle/>
        <a:p>
          <a:endParaRPr lang="en-US"/>
        </a:p>
      </dgm:t>
    </dgm:pt>
    <dgm:pt modelId="{7E7ACA72-6AE7-43ED-96FF-D948C64A32EC}" type="sibTrans" cxnId="{A747199F-8F06-4071-BE40-40837D31B4C6}">
      <dgm:prSet/>
      <dgm:spPr/>
      <dgm:t>
        <a:bodyPr/>
        <a:lstStyle/>
        <a:p>
          <a:endParaRPr lang="en-US"/>
        </a:p>
      </dgm:t>
    </dgm:pt>
    <dgm:pt modelId="{1BAF2939-3D09-427C-8AF8-C3E833CF246E}" type="pres">
      <dgm:prSet presAssocID="{7BE44AC1-2022-4998-9064-E2B7DFD7B7B0}" presName="vert0" presStyleCnt="0">
        <dgm:presLayoutVars>
          <dgm:dir/>
          <dgm:animOne val="branch"/>
          <dgm:animLvl val="lvl"/>
        </dgm:presLayoutVars>
      </dgm:prSet>
      <dgm:spPr/>
    </dgm:pt>
    <dgm:pt modelId="{5331BEA0-959F-4C97-B336-A30FD72EE75B}" type="pres">
      <dgm:prSet presAssocID="{1D4AA8F1-7AFA-4C11-8B2D-65F6EC075521}" presName="thickLine" presStyleLbl="alignNode1" presStyleIdx="0" presStyleCnt="4"/>
      <dgm:spPr/>
    </dgm:pt>
    <dgm:pt modelId="{E802B482-79FD-4853-983C-FE6AB05900E4}" type="pres">
      <dgm:prSet presAssocID="{1D4AA8F1-7AFA-4C11-8B2D-65F6EC075521}" presName="horz1" presStyleCnt="0"/>
      <dgm:spPr/>
    </dgm:pt>
    <dgm:pt modelId="{C3565D0F-D940-40C1-8F7B-FFB4A845E50C}" type="pres">
      <dgm:prSet presAssocID="{1D4AA8F1-7AFA-4C11-8B2D-65F6EC075521}" presName="tx1" presStyleLbl="revTx" presStyleIdx="0" presStyleCnt="4"/>
      <dgm:spPr/>
    </dgm:pt>
    <dgm:pt modelId="{0121259E-27E4-467A-A7DD-7EC45191034C}" type="pres">
      <dgm:prSet presAssocID="{1D4AA8F1-7AFA-4C11-8B2D-65F6EC075521}" presName="vert1" presStyleCnt="0"/>
      <dgm:spPr/>
    </dgm:pt>
    <dgm:pt modelId="{A844F91E-EF86-40E1-AF3F-DB434E7E5EFB}" type="pres">
      <dgm:prSet presAssocID="{A7841818-0ADE-4198-86AF-01E172429114}" presName="thickLine" presStyleLbl="alignNode1" presStyleIdx="1" presStyleCnt="4"/>
      <dgm:spPr/>
    </dgm:pt>
    <dgm:pt modelId="{48511CAC-120A-4B68-9AC9-E12BF53E19F7}" type="pres">
      <dgm:prSet presAssocID="{A7841818-0ADE-4198-86AF-01E172429114}" presName="horz1" presStyleCnt="0"/>
      <dgm:spPr/>
    </dgm:pt>
    <dgm:pt modelId="{33037D93-49CF-41F8-81CF-59AF14B960E0}" type="pres">
      <dgm:prSet presAssocID="{A7841818-0ADE-4198-86AF-01E172429114}" presName="tx1" presStyleLbl="revTx" presStyleIdx="1" presStyleCnt="4"/>
      <dgm:spPr/>
    </dgm:pt>
    <dgm:pt modelId="{1E15C035-7DA8-4D25-9ED3-7D9C85300141}" type="pres">
      <dgm:prSet presAssocID="{A7841818-0ADE-4198-86AF-01E172429114}" presName="vert1" presStyleCnt="0"/>
      <dgm:spPr/>
    </dgm:pt>
    <dgm:pt modelId="{F95BA3C2-C210-4BD2-865E-CC48F7C986DF}" type="pres">
      <dgm:prSet presAssocID="{95660F8E-518D-43EE-9616-42B2DBC1080C}" presName="thickLine" presStyleLbl="alignNode1" presStyleIdx="2" presStyleCnt="4"/>
      <dgm:spPr/>
    </dgm:pt>
    <dgm:pt modelId="{DC802A25-24C9-413C-BCE1-A0D59B323EFA}" type="pres">
      <dgm:prSet presAssocID="{95660F8E-518D-43EE-9616-42B2DBC1080C}" presName="horz1" presStyleCnt="0"/>
      <dgm:spPr/>
    </dgm:pt>
    <dgm:pt modelId="{02B87E59-A522-466A-B1D7-7F39864483E8}" type="pres">
      <dgm:prSet presAssocID="{95660F8E-518D-43EE-9616-42B2DBC1080C}" presName="tx1" presStyleLbl="revTx" presStyleIdx="2" presStyleCnt="4"/>
      <dgm:spPr/>
    </dgm:pt>
    <dgm:pt modelId="{A95CE044-E264-4EFC-81D8-B4AAF003B58F}" type="pres">
      <dgm:prSet presAssocID="{95660F8E-518D-43EE-9616-42B2DBC1080C}" presName="vert1" presStyleCnt="0"/>
      <dgm:spPr/>
    </dgm:pt>
    <dgm:pt modelId="{2E52F0F0-1F8D-4988-8F86-E12BB5DEEB36}" type="pres">
      <dgm:prSet presAssocID="{87543B2E-87E4-438E-AAE8-0DC4E19A21C4}" presName="thickLine" presStyleLbl="alignNode1" presStyleIdx="3" presStyleCnt="4"/>
      <dgm:spPr/>
    </dgm:pt>
    <dgm:pt modelId="{49D18BA3-8524-49B3-A022-90DB4BAF8295}" type="pres">
      <dgm:prSet presAssocID="{87543B2E-87E4-438E-AAE8-0DC4E19A21C4}" presName="horz1" presStyleCnt="0"/>
      <dgm:spPr/>
    </dgm:pt>
    <dgm:pt modelId="{524DE547-2B74-4901-83BB-D7C8A1EEFE85}" type="pres">
      <dgm:prSet presAssocID="{87543B2E-87E4-438E-AAE8-0DC4E19A21C4}" presName="tx1" presStyleLbl="revTx" presStyleIdx="3" presStyleCnt="4"/>
      <dgm:spPr/>
    </dgm:pt>
    <dgm:pt modelId="{5C36D0D2-3B09-4DDD-A85B-1503F99D99EA}" type="pres">
      <dgm:prSet presAssocID="{87543B2E-87E4-438E-AAE8-0DC4E19A21C4}" presName="vert1" presStyleCnt="0"/>
      <dgm:spPr/>
    </dgm:pt>
  </dgm:ptLst>
  <dgm:cxnLst>
    <dgm:cxn modelId="{D00C6C2D-E09D-4054-8026-800AC7870F9E}" type="presOf" srcId="{A7841818-0ADE-4198-86AF-01E172429114}" destId="{33037D93-49CF-41F8-81CF-59AF14B960E0}" srcOrd="0" destOrd="0" presId="urn:microsoft.com/office/officeart/2008/layout/LinedList"/>
    <dgm:cxn modelId="{48ADBA38-26CF-4038-89B0-FE44CA663338}" srcId="{7BE44AC1-2022-4998-9064-E2B7DFD7B7B0}" destId="{95660F8E-518D-43EE-9616-42B2DBC1080C}" srcOrd="2" destOrd="0" parTransId="{C8801045-CA54-40CF-9E28-1A271967BFC3}" sibTransId="{EBFED6B6-94EF-4368-ADA3-0B4D8E3C0ADF}"/>
    <dgm:cxn modelId="{0191CF70-4C7D-4F61-BB21-E5C6AEEC4C63}" srcId="{7BE44AC1-2022-4998-9064-E2B7DFD7B7B0}" destId="{1D4AA8F1-7AFA-4C11-8B2D-65F6EC075521}" srcOrd="0" destOrd="0" parTransId="{FB76E2DF-DEAF-4C64-9983-2BF959720F91}" sibTransId="{DF385839-29B2-47C3-A9E0-9EA0C9D0398C}"/>
    <dgm:cxn modelId="{A2E5AA55-09C5-4673-891D-A7A2BE424F30}" type="presOf" srcId="{1D4AA8F1-7AFA-4C11-8B2D-65F6EC075521}" destId="{C3565D0F-D940-40C1-8F7B-FFB4A845E50C}" srcOrd="0" destOrd="0" presId="urn:microsoft.com/office/officeart/2008/layout/LinedList"/>
    <dgm:cxn modelId="{8D50B758-831C-47ED-B9B3-7AAD8D5B3C42}" type="presOf" srcId="{87543B2E-87E4-438E-AAE8-0DC4E19A21C4}" destId="{524DE547-2B74-4901-83BB-D7C8A1EEFE85}" srcOrd="0" destOrd="0" presId="urn:microsoft.com/office/officeart/2008/layout/LinedList"/>
    <dgm:cxn modelId="{F8232D5A-759F-406F-AE8E-E0C9C068EB9D}" type="presOf" srcId="{7BE44AC1-2022-4998-9064-E2B7DFD7B7B0}" destId="{1BAF2939-3D09-427C-8AF8-C3E833CF246E}" srcOrd="0" destOrd="0" presId="urn:microsoft.com/office/officeart/2008/layout/LinedList"/>
    <dgm:cxn modelId="{A747199F-8F06-4071-BE40-40837D31B4C6}" srcId="{7BE44AC1-2022-4998-9064-E2B7DFD7B7B0}" destId="{87543B2E-87E4-438E-AAE8-0DC4E19A21C4}" srcOrd="3" destOrd="0" parTransId="{39EFA148-CA67-4525-82C3-0AEFE03959B7}" sibTransId="{7E7ACA72-6AE7-43ED-96FF-D948C64A32EC}"/>
    <dgm:cxn modelId="{1339FDD4-C802-49E8-B142-0A6E0F96845B}" srcId="{7BE44AC1-2022-4998-9064-E2B7DFD7B7B0}" destId="{A7841818-0ADE-4198-86AF-01E172429114}" srcOrd="1" destOrd="0" parTransId="{91D68C71-FF1C-4763-AF15-96C2499D14FC}" sibTransId="{0A09A41A-095D-49A7-9601-016F651194B7}"/>
    <dgm:cxn modelId="{FB942EE4-8DC1-41B5-A6DA-151541B02903}" type="presOf" srcId="{95660F8E-518D-43EE-9616-42B2DBC1080C}" destId="{02B87E59-A522-466A-B1D7-7F39864483E8}" srcOrd="0" destOrd="0" presId="urn:microsoft.com/office/officeart/2008/layout/LinedList"/>
    <dgm:cxn modelId="{655B2227-EB7B-4813-B706-F8A1398998A1}" type="presParOf" srcId="{1BAF2939-3D09-427C-8AF8-C3E833CF246E}" destId="{5331BEA0-959F-4C97-B336-A30FD72EE75B}" srcOrd="0" destOrd="0" presId="urn:microsoft.com/office/officeart/2008/layout/LinedList"/>
    <dgm:cxn modelId="{81CFE033-71A8-48F8-86B7-F26A6C7AC15A}" type="presParOf" srcId="{1BAF2939-3D09-427C-8AF8-C3E833CF246E}" destId="{E802B482-79FD-4853-983C-FE6AB05900E4}" srcOrd="1" destOrd="0" presId="urn:microsoft.com/office/officeart/2008/layout/LinedList"/>
    <dgm:cxn modelId="{56DBE5D7-38E8-4443-8FF7-7081973B5042}" type="presParOf" srcId="{E802B482-79FD-4853-983C-FE6AB05900E4}" destId="{C3565D0F-D940-40C1-8F7B-FFB4A845E50C}" srcOrd="0" destOrd="0" presId="urn:microsoft.com/office/officeart/2008/layout/LinedList"/>
    <dgm:cxn modelId="{B45767BD-7FF8-4F5A-A34D-1A9035E195AF}" type="presParOf" srcId="{E802B482-79FD-4853-983C-FE6AB05900E4}" destId="{0121259E-27E4-467A-A7DD-7EC45191034C}" srcOrd="1" destOrd="0" presId="urn:microsoft.com/office/officeart/2008/layout/LinedList"/>
    <dgm:cxn modelId="{A74D1482-95B7-4F3B-A764-3EC339EB0B89}" type="presParOf" srcId="{1BAF2939-3D09-427C-8AF8-C3E833CF246E}" destId="{A844F91E-EF86-40E1-AF3F-DB434E7E5EFB}" srcOrd="2" destOrd="0" presId="urn:microsoft.com/office/officeart/2008/layout/LinedList"/>
    <dgm:cxn modelId="{1E5964EB-C6B7-489B-98BD-8C8B717C9BC6}" type="presParOf" srcId="{1BAF2939-3D09-427C-8AF8-C3E833CF246E}" destId="{48511CAC-120A-4B68-9AC9-E12BF53E19F7}" srcOrd="3" destOrd="0" presId="urn:microsoft.com/office/officeart/2008/layout/LinedList"/>
    <dgm:cxn modelId="{EF0A8DE2-6483-4522-87C0-443CE878D3CE}" type="presParOf" srcId="{48511CAC-120A-4B68-9AC9-E12BF53E19F7}" destId="{33037D93-49CF-41F8-81CF-59AF14B960E0}" srcOrd="0" destOrd="0" presId="urn:microsoft.com/office/officeart/2008/layout/LinedList"/>
    <dgm:cxn modelId="{652956B3-FFA0-48FC-A688-A2BFAA2E2F9F}" type="presParOf" srcId="{48511CAC-120A-4B68-9AC9-E12BF53E19F7}" destId="{1E15C035-7DA8-4D25-9ED3-7D9C85300141}" srcOrd="1" destOrd="0" presId="urn:microsoft.com/office/officeart/2008/layout/LinedList"/>
    <dgm:cxn modelId="{FC47915B-915E-42F0-9D5B-15946556EBE1}" type="presParOf" srcId="{1BAF2939-3D09-427C-8AF8-C3E833CF246E}" destId="{F95BA3C2-C210-4BD2-865E-CC48F7C986DF}" srcOrd="4" destOrd="0" presId="urn:microsoft.com/office/officeart/2008/layout/LinedList"/>
    <dgm:cxn modelId="{17EBC748-CE52-44E4-B03F-5AA19453F7F5}" type="presParOf" srcId="{1BAF2939-3D09-427C-8AF8-C3E833CF246E}" destId="{DC802A25-24C9-413C-BCE1-A0D59B323EFA}" srcOrd="5" destOrd="0" presId="urn:microsoft.com/office/officeart/2008/layout/LinedList"/>
    <dgm:cxn modelId="{CA770618-E2AD-4491-A51E-A4CDDA97E64D}" type="presParOf" srcId="{DC802A25-24C9-413C-BCE1-A0D59B323EFA}" destId="{02B87E59-A522-466A-B1D7-7F39864483E8}" srcOrd="0" destOrd="0" presId="urn:microsoft.com/office/officeart/2008/layout/LinedList"/>
    <dgm:cxn modelId="{3443DF9C-E003-4D6F-AD7A-A5BA205106FE}" type="presParOf" srcId="{DC802A25-24C9-413C-BCE1-A0D59B323EFA}" destId="{A95CE044-E264-4EFC-81D8-B4AAF003B58F}" srcOrd="1" destOrd="0" presId="urn:microsoft.com/office/officeart/2008/layout/LinedList"/>
    <dgm:cxn modelId="{39E3D26F-5433-4B17-A5A2-36E41117A70E}" type="presParOf" srcId="{1BAF2939-3D09-427C-8AF8-C3E833CF246E}" destId="{2E52F0F0-1F8D-4988-8F86-E12BB5DEEB36}" srcOrd="6" destOrd="0" presId="urn:microsoft.com/office/officeart/2008/layout/LinedList"/>
    <dgm:cxn modelId="{747D5389-34B9-4236-92A1-4D26E9C7418A}" type="presParOf" srcId="{1BAF2939-3D09-427C-8AF8-C3E833CF246E}" destId="{49D18BA3-8524-49B3-A022-90DB4BAF8295}" srcOrd="7" destOrd="0" presId="urn:microsoft.com/office/officeart/2008/layout/LinedList"/>
    <dgm:cxn modelId="{5922D7BF-A326-4656-A07E-FA9D5059B316}" type="presParOf" srcId="{49D18BA3-8524-49B3-A022-90DB4BAF8295}" destId="{524DE547-2B74-4901-83BB-D7C8A1EEFE85}" srcOrd="0" destOrd="0" presId="urn:microsoft.com/office/officeart/2008/layout/LinedList"/>
    <dgm:cxn modelId="{E0D45ED8-E8A7-4ED0-9D86-4DAB6A7BB01F}" type="presParOf" srcId="{49D18BA3-8524-49B3-A022-90DB4BAF8295}" destId="{5C36D0D2-3B09-4DDD-A85B-1503F99D99E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413EF8-27FF-4D0B-94A3-670F0CC1E70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20293FA-5D51-4F9F-BCB2-B87E4BAB7D49}">
      <dgm:prSet/>
      <dgm:spPr/>
      <dgm:t>
        <a:bodyPr/>
        <a:lstStyle/>
        <a:p>
          <a:r>
            <a:rPr lang="en-US" dirty="0">
              <a:solidFill>
                <a:schemeClr val="tx1"/>
              </a:solidFill>
            </a:rPr>
            <a:t>The COVID-19 preparedness plan should identify and develop signs that may be posted at the entrance of the facility instructing visitors not to visit if they have fever or symptoms of a respiratory infection and when visitors will be limited or restricted from the facility. The policy should also address when visitor restriction will be lifted.</a:t>
          </a:r>
        </a:p>
      </dgm:t>
    </dgm:pt>
    <dgm:pt modelId="{8DA0F78D-6D63-4AD5-A074-52EE66C657C2}" type="parTrans" cxnId="{5CAD76EF-678D-48DE-B23C-6FAA830D4966}">
      <dgm:prSet/>
      <dgm:spPr/>
      <dgm:t>
        <a:bodyPr/>
        <a:lstStyle/>
        <a:p>
          <a:endParaRPr lang="en-US"/>
        </a:p>
      </dgm:t>
    </dgm:pt>
    <dgm:pt modelId="{B8A5B962-A7FB-4269-982D-AB060CCB94E3}" type="sibTrans" cxnId="{5CAD76EF-678D-48DE-B23C-6FAA830D4966}">
      <dgm:prSet/>
      <dgm:spPr/>
      <dgm:t>
        <a:bodyPr/>
        <a:lstStyle/>
        <a:p>
          <a:endParaRPr lang="en-US"/>
        </a:p>
      </dgm:t>
    </dgm:pt>
    <dgm:pt modelId="{3B04E80A-710A-4F1F-8A3B-6228B13B24F1}">
      <dgm:prSet/>
      <dgm:spPr/>
      <dgm:t>
        <a:bodyPr/>
        <a:lstStyle/>
        <a:p>
          <a:r>
            <a:rPr lang="en-US" dirty="0">
              <a:solidFill>
                <a:schemeClr val="tx1"/>
              </a:solidFill>
            </a:rPr>
            <a:t>If a visitor restriction is implemented, the facility should have a process that supports remote communication between the resident and visitor.</a:t>
          </a:r>
        </a:p>
      </dgm:t>
    </dgm:pt>
    <dgm:pt modelId="{38A2CE2E-41E8-47C2-AC1B-6ECC74398A96}" type="parTrans" cxnId="{38264831-C930-4541-A11B-03D87F7F1D69}">
      <dgm:prSet/>
      <dgm:spPr/>
      <dgm:t>
        <a:bodyPr/>
        <a:lstStyle/>
        <a:p>
          <a:endParaRPr lang="en-US"/>
        </a:p>
      </dgm:t>
    </dgm:pt>
    <dgm:pt modelId="{D876EB9D-C98A-43E8-83E3-01D835A70F7F}" type="sibTrans" cxnId="{38264831-C930-4541-A11B-03D87F7F1D69}">
      <dgm:prSet/>
      <dgm:spPr/>
      <dgm:t>
        <a:bodyPr/>
        <a:lstStyle/>
        <a:p>
          <a:endParaRPr lang="en-US"/>
        </a:p>
      </dgm:t>
    </dgm:pt>
    <dgm:pt modelId="{37E4E512-DB58-466E-8A03-169C774BA589}" type="pres">
      <dgm:prSet presAssocID="{D9413EF8-27FF-4D0B-94A3-670F0CC1E70F}" presName="linear" presStyleCnt="0">
        <dgm:presLayoutVars>
          <dgm:animLvl val="lvl"/>
          <dgm:resizeHandles val="exact"/>
        </dgm:presLayoutVars>
      </dgm:prSet>
      <dgm:spPr/>
    </dgm:pt>
    <dgm:pt modelId="{F97B6A1F-BA90-4A07-9428-DE272511CB5E}" type="pres">
      <dgm:prSet presAssocID="{320293FA-5D51-4F9F-BCB2-B87E4BAB7D49}" presName="parentText" presStyleLbl="node1" presStyleIdx="0" presStyleCnt="2">
        <dgm:presLayoutVars>
          <dgm:chMax val="0"/>
          <dgm:bulletEnabled val="1"/>
        </dgm:presLayoutVars>
      </dgm:prSet>
      <dgm:spPr/>
    </dgm:pt>
    <dgm:pt modelId="{14BDB927-A5CF-4215-873C-5DE8744298B6}" type="pres">
      <dgm:prSet presAssocID="{B8A5B962-A7FB-4269-982D-AB060CCB94E3}" presName="spacer" presStyleCnt="0"/>
      <dgm:spPr/>
    </dgm:pt>
    <dgm:pt modelId="{ED0F4009-045B-4D79-898B-A1B300735A83}" type="pres">
      <dgm:prSet presAssocID="{3B04E80A-710A-4F1F-8A3B-6228B13B24F1}" presName="parentText" presStyleLbl="node1" presStyleIdx="1" presStyleCnt="2">
        <dgm:presLayoutVars>
          <dgm:chMax val="0"/>
          <dgm:bulletEnabled val="1"/>
        </dgm:presLayoutVars>
      </dgm:prSet>
      <dgm:spPr/>
    </dgm:pt>
  </dgm:ptLst>
  <dgm:cxnLst>
    <dgm:cxn modelId="{5405C825-68E6-457D-9ABC-56ACE6AB51F4}" type="presOf" srcId="{D9413EF8-27FF-4D0B-94A3-670F0CC1E70F}" destId="{37E4E512-DB58-466E-8A03-169C774BA589}" srcOrd="0" destOrd="0" presId="urn:microsoft.com/office/officeart/2005/8/layout/vList2"/>
    <dgm:cxn modelId="{38264831-C930-4541-A11B-03D87F7F1D69}" srcId="{D9413EF8-27FF-4D0B-94A3-670F0CC1E70F}" destId="{3B04E80A-710A-4F1F-8A3B-6228B13B24F1}" srcOrd="1" destOrd="0" parTransId="{38A2CE2E-41E8-47C2-AC1B-6ECC74398A96}" sibTransId="{D876EB9D-C98A-43E8-83E3-01D835A70F7F}"/>
    <dgm:cxn modelId="{4DF70BA1-4CC1-4C6B-B1BB-674F8122B82B}" type="presOf" srcId="{3B04E80A-710A-4F1F-8A3B-6228B13B24F1}" destId="{ED0F4009-045B-4D79-898B-A1B300735A83}" srcOrd="0" destOrd="0" presId="urn:microsoft.com/office/officeart/2005/8/layout/vList2"/>
    <dgm:cxn modelId="{F9A3C4BD-14B4-4F9E-A8CD-3503A4A1EEE3}" type="presOf" srcId="{320293FA-5D51-4F9F-BCB2-B87E4BAB7D49}" destId="{F97B6A1F-BA90-4A07-9428-DE272511CB5E}" srcOrd="0" destOrd="0" presId="urn:microsoft.com/office/officeart/2005/8/layout/vList2"/>
    <dgm:cxn modelId="{5CAD76EF-678D-48DE-B23C-6FAA830D4966}" srcId="{D9413EF8-27FF-4D0B-94A3-670F0CC1E70F}" destId="{320293FA-5D51-4F9F-BCB2-B87E4BAB7D49}" srcOrd="0" destOrd="0" parTransId="{8DA0F78D-6D63-4AD5-A074-52EE66C657C2}" sibTransId="{B8A5B962-A7FB-4269-982D-AB060CCB94E3}"/>
    <dgm:cxn modelId="{5A63B20B-0C5D-4E33-9910-2D7DF5B2CFDB}" type="presParOf" srcId="{37E4E512-DB58-466E-8A03-169C774BA589}" destId="{F97B6A1F-BA90-4A07-9428-DE272511CB5E}" srcOrd="0" destOrd="0" presId="urn:microsoft.com/office/officeart/2005/8/layout/vList2"/>
    <dgm:cxn modelId="{33F55E82-83B8-49C2-9C07-21118B5ADF4A}" type="presParOf" srcId="{37E4E512-DB58-466E-8A03-169C774BA589}" destId="{14BDB927-A5CF-4215-873C-5DE8744298B6}" srcOrd="1" destOrd="0" presId="urn:microsoft.com/office/officeart/2005/8/layout/vList2"/>
    <dgm:cxn modelId="{22060339-0043-4FB3-BFA0-14C4FEE83893}" type="presParOf" srcId="{37E4E512-DB58-466E-8A03-169C774BA589}" destId="{ED0F4009-045B-4D79-898B-A1B300735A83}"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2958F62-7427-4921-AFE9-B9E00A7AAD6C}"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75E87BC9-FCF2-492C-A936-2EF11BBA8A6C}">
      <dgm:prSet/>
      <dgm:spPr/>
      <dgm:t>
        <a:bodyPr/>
        <a:lstStyle/>
        <a:p>
          <a:r>
            <a:rPr lang="en-US" dirty="0"/>
            <a:t>Designate someone within the facility for coordinating  education and training.</a:t>
          </a:r>
        </a:p>
      </dgm:t>
    </dgm:pt>
    <dgm:pt modelId="{5015077D-682B-4259-B6F9-775AEEB31A60}" type="parTrans" cxnId="{22606CED-8600-4221-9202-79AAA8EA3B6D}">
      <dgm:prSet/>
      <dgm:spPr/>
      <dgm:t>
        <a:bodyPr/>
        <a:lstStyle/>
        <a:p>
          <a:endParaRPr lang="en-US"/>
        </a:p>
      </dgm:t>
    </dgm:pt>
    <dgm:pt modelId="{3D5B731F-175E-4535-B74B-C6DF40D9C2B4}" type="sibTrans" cxnId="{22606CED-8600-4221-9202-79AAA8EA3B6D}">
      <dgm:prSet/>
      <dgm:spPr/>
      <dgm:t>
        <a:bodyPr/>
        <a:lstStyle/>
        <a:p>
          <a:endParaRPr lang="en-US"/>
        </a:p>
      </dgm:t>
    </dgm:pt>
    <dgm:pt modelId="{71236C66-EAEC-4A66-BC22-F772D8949284}">
      <dgm:prSet/>
      <dgm:spPr/>
      <dgm:t>
        <a:bodyPr/>
        <a:lstStyle/>
        <a:p>
          <a:r>
            <a:rPr lang="en-US" dirty="0"/>
            <a:t>Provide education and training to staff, residents, and family members to help them understand the implications of, and basic prevention and control measures for, COVID-19.</a:t>
          </a:r>
        </a:p>
      </dgm:t>
    </dgm:pt>
    <dgm:pt modelId="{FDD81B2C-844B-4D8A-A354-C229A3B5613C}" type="parTrans" cxnId="{39400C17-2544-421E-B932-83A60BA2EC36}">
      <dgm:prSet/>
      <dgm:spPr/>
      <dgm:t>
        <a:bodyPr/>
        <a:lstStyle/>
        <a:p>
          <a:endParaRPr lang="en-US"/>
        </a:p>
      </dgm:t>
    </dgm:pt>
    <dgm:pt modelId="{36F77A11-ADC9-49A5-9422-2F0C10678C25}" type="sibTrans" cxnId="{39400C17-2544-421E-B932-83A60BA2EC36}">
      <dgm:prSet/>
      <dgm:spPr/>
      <dgm:t>
        <a:bodyPr/>
        <a:lstStyle/>
        <a:p>
          <a:endParaRPr lang="en-US"/>
        </a:p>
      </dgm:t>
    </dgm:pt>
    <dgm:pt modelId="{15BD5861-3044-4184-AA72-2FE365AECB4C}">
      <dgm:prSet/>
      <dgm:spPr/>
      <dgm:t>
        <a:bodyPr/>
        <a:lstStyle/>
        <a:p>
          <a:r>
            <a:rPr lang="en-US" dirty="0"/>
            <a:t>Identify language and reading-level appropriate materials to supplement and support education and training programs to staff, residents, and their families.  </a:t>
          </a:r>
        </a:p>
        <a:p>
          <a:r>
            <a:rPr lang="en-US" dirty="0"/>
            <a:t>Ensure there is a plan to obtain these materials.</a:t>
          </a:r>
        </a:p>
      </dgm:t>
    </dgm:pt>
    <dgm:pt modelId="{9DF6EC0C-8668-4FA2-B92B-1F7D76310477}" type="parTrans" cxnId="{FA5BB738-C662-4CB7-B24F-BE8E22446933}">
      <dgm:prSet/>
      <dgm:spPr/>
      <dgm:t>
        <a:bodyPr/>
        <a:lstStyle/>
        <a:p>
          <a:endParaRPr lang="en-US"/>
        </a:p>
      </dgm:t>
    </dgm:pt>
    <dgm:pt modelId="{22AC2055-1590-413E-8B97-5720F75166DC}" type="sibTrans" cxnId="{FA5BB738-C662-4CB7-B24F-BE8E22446933}">
      <dgm:prSet/>
      <dgm:spPr/>
      <dgm:t>
        <a:bodyPr/>
        <a:lstStyle/>
        <a:p>
          <a:endParaRPr lang="en-US"/>
        </a:p>
      </dgm:t>
    </dgm:pt>
    <dgm:pt modelId="{7A976673-ABBA-4A5A-BC29-BDA28272A864}" type="pres">
      <dgm:prSet presAssocID="{F2958F62-7427-4921-AFE9-B9E00A7AAD6C}" presName="vert0" presStyleCnt="0">
        <dgm:presLayoutVars>
          <dgm:dir/>
          <dgm:animOne val="branch"/>
          <dgm:animLvl val="lvl"/>
        </dgm:presLayoutVars>
      </dgm:prSet>
      <dgm:spPr/>
    </dgm:pt>
    <dgm:pt modelId="{8430C998-9E78-4D9D-A55C-B637C5F910E3}" type="pres">
      <dgm:prSet presAssocID="{75E87BC9-FCF2-492C-A936-2EF11BBA8A6C}" presName="thickLine" presStyleLbl="alignNode1" presStyleIdx="0" presStyleCnt="3"/>
      <dgm:spPr/>
    </dgm:pt>
    <dgm:pt modelId="{C8BA408B-C1F4-40BD-86EE-14699BBB805C}" type="pres">
      <dgm:prSet presAssocID="{75E87BC9-FCF2-492C-A936-2EF11BBA8A6C}" presName="horz1" presStyleCnt="0"/>
      <dgm:spPr/>
    </dgm:pt>
    <dgm:pt modelId="{B2EB8F39-E12F-4BE0-9C51-29D82578D27A}" type="pres">
      <dgm:prSet presAssocID="{75E87BC9-FCF2-492C-A936-2EF11BBA8A6C}" presName="tx1" presStyleLbl="revTx" presStyleIdx="0" presStyleCnt="3"/>
      <dgm:spPr/>
    </dgm:pt>
    <dgm:pt modelId="{A81BAADC-30B9-4E61-B55A-B4ABC18D23FD}" type="pres">
      <dgm:prSet presAssocID="{75E87BC9-FCF2-492C-A936-2EF11BBA8A6C}" presName="vert1" presStyleCnt="0"/>
      <dgm:spPr/>
    </dgm:pt>
    <dgm:pt modelId="{8D9C3EE6-C026-49BC-935D-81CDE34F9CB4}" type="pres">
      <dgm:prSet presAssocID="{71236C66-EAEC-4A66-BC22-F772D8949284}" presName="thickLine" presStyleLbl="alignNode1" presStyleIdx="1" presStyleCnt="3"/>
      <dgm:spPr/>
    </dgm:pt>
    <dgm:pt modelId="{D0BCABF9-906C-4607-AE2A-5A1135152FFC}" type="pres">
      <dgm:prSet presAssocID="{71236C66-EAEC-4A66-BC22-F772D8949284}" presName="horz1" presStyleCnt="0"/>
      <dgm:spPr/>
    </dgm:pt>
    <dgm:pt modelId="{7EC224A6-4A92-464F-AAED-E03553AF46B1}" type="pres">
      <dgm:prSet presAssocID="{71236C66-EAEC-4A66-BC22-F772D8949284}" presName="tx1" presStyleLbl="revTx" presStyleIdx="1" presStyleCnt="3" custScaleY="95343"/>
      <dgm:spPr/>
    </dgm:pt>
    <dgm:pt modelId="{0321A157-9863-4DE8-B6FC-9FB7E328FC51}" type="pres">
      <dgm:prSet presAssocID="{71236C66-EAEC-4A66-BC22-F772D8949284}" presName="vert1" presStyleCnt="0"/>
      <dgm:spPr/>
    </dgm:pt>
    <dgm:pt modelId="{E2722F08-8928-4877-8DA9-C4A369086A89}" type="pres">
      <dgm:prSet presAssocID="{15BD5861-3044-4184-AA72-2FE365AECB4C}" presName="thickLine" presStyleLbl="alignNode1" presStyleIdx="2" presStyleCnt="3"/>
      <dgm:spPr/>
    </dgm:pt>
    <dgm:pt modelId="{513B264F-738A-4E5B-8513-D995F17CBD21}" type="pres">
      <dgm:prSet presAssocID="{15BD5861-3044-4184-AA72-2FE365AECB4C}" presName="horz1" presStyleCnt="0"/>
      <dgm:spPr/>
    </dgm:pt>
    <dgm:pt modelId="{96487089-122F-45A0-818C-0B37AE0F39A5}" type="pres">
      <dgm:prSet presAssocID="{15BD5861-3044-4184-AA72-2FE365AECB4C}" presName="tx1" presStyleLbl="revTx" presStyleIdx="2" presStyleCnt="3" custScaleY="134648"/>
      <dgm:spPr/>
    </dgm:pt>
    <dgm:pt modelId="{98DDB7F1-DDC9-490D-87B0-8A17B43A9745}" type="pres">
      <dgm:prSet presAssocID="{15BD5861-3044-4184-AA72-2FE365AECB4C}" presName="vert1" presStyleCnt="0"/>
      <dgm:spPr/>
    </dgm:pt>
  </dgm:ptLst>
  <dgm:cxnLst>
    <dgm:cxn modelId="{39400C17-2544-421E-B932-83A60BA2EC36}" srcId="{F2958F62-7427-4921-AFE9-B9E00A7AAD6C}" destId="{71236C66-EAEC-4A66-BC22-F772D8949284}" srcOrd="1" destOrd="0" parTransId="{FDD81B2C-844B-4D8A-A354-C229A3B5613C}" sibTransId="{36F77A11-ADC9-49A5-9422-2F0C10678C25}"/>
    <dgm:cxn modelId="{FA5BB738-C662-4CB7-B24F-BE8E22446933}" srcId="{F2958F62-7427-4921-AFE9-B9E00A7AAD6C}" destId="{15BD5861-3044-4184-AA72-2FE365AECB4C}" srcOrd="2" destOrd="0" parTransId="{9DF6EC0C-8668-4FA2-B92B-1F7D76310477}" sibTransId="{22AC2055-1590-413E-8B97-5720F75166DC}"/>
    <dgm:cxn modelId="{C36ACA46-764B-48A5-A0CC-A4BEA70B7732}" type="presOf" srcId="{71236C66-EAEC-4A66-BC22-F772D8949284}" destId="{7EC224A6-4A92-464F-AAED-E03553AF46B1}" srcOrd="0" destOrd="0" presId="urn:microsoft.com/office/officeart/2008/layout/LinedList"/>
    <dgm:cxn modelId="{FF839A5A-CE9D-4968-A4DD-0D8F5BE471D3}" type="presOf" srcId="{75E87BC9-FCF2-492C-A936-2EF11BBA8A6C}" destId="{B2EB8F39-E12F-4BE0-9C51-29D82578D27A}" srcOrd="0" destOrd="0" presId="urn:microsoft.com/office/officeart/2008/layout/LinedList"/>
    <dgm:cxn modelId="{66BE7FBE-FC1C-423F-8A89-D07A52B0E58D}" type="presOf" srcId="{15BD5861-3044-4184-AA72-2FE365AECB4C}" destId="{96487089-122F-45A0-818C-0B37AE0F39A5}" srcOrd="0" destOrd="0" presId="urn:microsoft.com/office/officeart/2008/layout/LinedList"/>
    <dgm:cxn modelId="{F93C1BE1-F983-47ED-8DFB-47C4545F83F4}" type="presOf" srcId="{F2958F62-7427-4921-AFE9-B9E00A7AAD6C}" destId="{7A976673-ABBA-4A5A-BC29-BDA28272A864}" srcOrd="0" destOrd="0" presId="urn:microsoft.com/office/officeart/2008/layout/LinedList"/>
    <dgm:cxn modelId="{22606CED-8600-4221-9202-79AAA8EA3B6D}" srcId="{F2958F62-7427-4921-AFE9-B9E00A7AAD6C}" destId="{75E87BC9-FCF2-492C-A936-2EF11BBA8A6C}" srcOrd="0" destOrd="0" parTransId="{5015077D-682B-4259-B6F9-775AEEB31A60}" sibTransId="{3D5B731F-175E-4535-B74B-C6DF40D9C2B4}"/>
    <dgm:cxn modelId="{2C1B5005-C6BE-40FE-B311-8B6F4BFDC6E0}" type="presParOf" srcId="{7A976673-ABBA-4A5A-BC29-BDA28272A864}" destId="{8430C998-9E78-4D9D-A55C-B637C5F910E3}" srcOrd="0" destOrd="0" presId="urn:microsoft.com/office/officeart/2008/layout/LinedList"/>
    <dgm:cxn modelId="{9D36D1CE-B0A2-4277-ACC9-E7554645DCAD}" type="presParOf" srcId="{7A976673-ABBA-4A5A-BC29-BDA28272A864}" destId="{C8BA408B-C1F4-40BD-86EE-14699BBB805C}" srcOrd="1" destOrd="0" presId="urn:microsoft.com/office/officeart/2008/layout/LinedList"/>
    <dgm:cxn modelId="{AA0A080D-F176-4E2B-9805-3FF65CAFBFA7}" type="presParOf" srcId="{C8BA408B-C1F4-40BD-86EE-14699BBB805C}" destId="{B2EB8F39-E12F-4BE0-9C51-29D82578D27A}" srcOrd="0" destOrd="0" presId="urn:microsoft.com/office/officeart/2008/layout/LinedList"/>
    <dgm:cxn modelId="{312AF585-BC20-4F8D-BBF1-E0FF296A0A74}" type="presParOf" srcId="{C8BA408B-C1F4-40BD-86EE-14699BBB805C}" destId="{A81BAADC-30B9-4E61-B55A-B4ABC18D23FD}" srcOrd="1" destOrd="0" presId="urn:microsoft.com/office/officeart/2008/layout/LinedList"/>
    <dgm:cxn modelId="{DEAE2CC2-94B8-443D-89CD-C744997F25A6}" type="presParOf" srcId="{7A976673-ABBA-4A5A-BC29-BDA28272A864}" destId="{8D9C3EE6-C026-49BC-935D-81CDE34F9CB4}" srcOrd="2" destOrd="0" presId="urn:microsoft.com/office/officeart/2008/layout/LinedList"/>
    <dgm:cxn modelId="{97E403E8-D160-4B95-9E22-222AB7A0908F}" type="presParOf" srcId="{7A976673-ABBA-4A5A-BC29-BDA28272A864}" destId="{D0BCABF9-906C-4607-AE2A-5A1135152FFC}" srcOrd="3" destOrd="0" presId="urn:microsoft.com/office/officeart/2008/layout/LinedList"/>
    <dgm:cxn modelId="{F92C2C45-9D0D-42B1-9006-219C5FC34A73}" type="presParOf" srcId="{D0BCABF9-906C-4607-AE2A-5A1135152FFC}" destId="{7EC224A6-4A92-464F-AAED-E03553AF46B1}" srcOrd="0" destOrd="0" presId="urn:microsoft.com/office/officeart/2008/layout/LinedList"/>
    <dgm:cxn modelId="{B3A6A828-A8F2-4C46-8D05-8126054820A9}" type="presParOf" srcId="{D0BCABF9-906C-4607-AE2A-5A1135152FFC}" destId="{0321A157-9863-4DE8-B6FC-9FB7E328FC51}" srcOrd="1" destOrd="0" presId="urn:microsoft.com/office/officeart/2008/layout/LinedList"/>
    <dgm:cxn modelId="{E670F4DE-590E-4488-974B-1C1656ECF76E}" type="presParOf" srcId="{7A976673-ABBA-4A5A-BC29-BDA28272A864}" destId="{E2722F08-8928-4877-8DA9-C4A369086A89}" srcOrd="4" destOrd="0" presId="urn:microsoft.com/office/officeart/2008/layout/LinedList"/>
    <dgm:cxn modelId="{13483DAD-85DF-4E42-8401-324D66D86FD9}" type="presParOf" srcId="{7A976673-ABBA-4A5A-BC29-BDA28272A864}" destId="{513B264F-738A-4E5B-8513-D995F17CBD21}" srcOrd="5" destOrd="0" presId="urn:microsoft.com/office/officeart/2008/layout/LinedList"/>
    <dgm:cxn modelId="{0BD67620-39B1-4E90-8290-79EA8CCD1C76}" type="presParOf" srcId="{513B264F-738A-4E5B-8513-D995F17CBD21}" destId="{96487089-122F-45A0-818C-0B37AE0F39A5}" srcOrd="0" destOrd="0" presId="urn:microsoft.com/office/officeart/2008/layout/LinedList"/>
    <dgm:cxn modelId="{57CD5A95-8FA2-4BD1-921A-8446FAB9EAAD}" type="presParOf" srcId="{513B264F-738A-4E5B-8513-D995F17CBD21}" destId="{98DDB7F1-DDC9-490D-87B0-8A17B43A974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DD72F5-5C20-4BE4-8590-88F26990C7E8}">
      <dsp:nvSpPr>
        <dsp:cNvPr id="0" name=""/>
        <dsp:cNvSpPr/>
      </dsp:nvSpPr>
      <dsp:spPr>
        <a:xfrm>
          <a:off x="0" y="0"/>
          <a:ext cx="6451943" cy="106808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chemeClr val="tx1"/>
              </a:solidFill>
            </a:rPr>
            <a:t>The CDC checklist should be used as one tool to develop a comprehensive COVID-19 response plan, including plans for</a:t>
          </a:r>
          <a:r>
            <a:rPr lang="en-US" sz="2400" kern="1200" dirty="0">
              <a:solidFill>
                <a:schemeClr val="tx1"/>
              </a:solidFill>
            </a:rPr>
            <a:t>:</a:t>
          </a:r>
        </a:p>
      </dsp:txBody>
      <dsp:txXfrm>
        <a:off x="52139" y="52139"/>
        <a:ext cx="6347665" cy="963804"/>
      </dsp:txXfrm>
    </dsp:sp>
    <dsp:sp modelId="{582C43F6-27BD-4A72-A6C0-498F8B83E54D}">
      <dsp:nvSpPr>
        <dsp:cNvPr id="0" name=""/>
        <dsp:cNvSpPr/>
      </dsp:nvSpPr>
      <dsp:spPr>
        <a:xfrm>
          <a:off x="0" y="1069716"/>
          <a:ext cx="6451943" cy="4165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849"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en-US" sz="2000" kern="1200" dirty="0"/>
        </a:p>
        <a:p>
          <a:pPr marL="228600" lvl="1" indent="-228600" algn="l" defTabSz="977900">
            <a:lnSpc>
              <a:spcPct val="90000"/>
            </a:lnSpc>
            <a:spcBef>
              <a:spcPct val="0"/>
            </a:spcBef>
            <a:spcAft>
              <a:spcPct val="20000"/>
            </a:spcAft>
            <a:buChar char="•"/>
          </a:pPr>
          <a:r>
            <a:rPr lang="en-US" sz="2200" kern="1200" dirty="0"/>
            <a:t>Rapid identification and management of ill residents</a:t>
          </a:r>
        </a:p>
        <a:p>
          <a:pPr marL="228600" lvl="1" indent="-228600" algn="l" defTabSz="977900">
            <a:lnSpc>
              <a:spcPct val="90000"/>
            </a:lnSpc>
            <a:spcBef>
              <a:spcPct val="0"/>
            </a:spcBef>
            <a:spcAft>
              <a:spcPct val="20000"/>
            </a:spcAft>
            <a:buChar char="•"/>
          </a:pPr>
          <a:r>
            <a:rPr lang="en-US" sz="2200" kern="1200" dirty="0"/>
            <a:t>Consideration for visitors and consultant staff</a:t>
          </a:r>
        </a:p>
        <a:p>
          <a:pPr marL="228600" lvl="1" indent="-228600" algn="l" defTabSz="977900">
            <a:lnSpc>
              <a:spcPct val="90000"/>
            </a:lnSpc>
            <a:spcBef>
              <a:spcPct val="0"/>
            </a:spcBef>
            <a:spcAft>
              <a:spcPct val="20000"/>
            </a:spcAft>
            <a:buChar char="•"/>
          </a:pPr>
          <a:r>
            <a:rPr lang="en-US" sz="2200" kern="1200" dirty="0"/>
            <a:t>Supplies and resources</a:t>
          </a:r>
        </a:p>
        <a:p>
          <a:pPr marL="228600" lvl="1" indent="-228600" algn="l" defTabSz="977900">
            <a:lnSpc>
              <a:spcPct val="90000"/>
            </a:lnSpc>
            <a:spcBef>
              <a:spcPct val="0"/>
            </a:spcBef>
            <a:spcAft>
              <a:spcPct val="20000"/>
            </a:spcAft>
            <a:buChar char="•"/>
          </a:pPr>
          <a:r>
            <a:rPr lang="en-US" sz="2200" kern="1200" dirty="0"/>
            <a:t>Sick leave policies and other occupational health considerations</a:t>
          </a:r>
        </a:p>
        <a:p>
          <a:pPr marL="228600" lvl="1" indent="-228600" algn="l" defTabSz="977900">
            <a:lnSpc>
              <a:spcPct val="90000"/>
            </a:lnSpc>
            <a:spcBef>
              <a:spcPct val="0"/>
            </a:spcBef>
            <a:spcAft>
              <a:spcPct val="20000"/>
            </a:spcAft>
            <a:buChar char="•"/>
          </a:pPr>
          <a:r>
            <a:rPr lang="en-US" sz="2200" kern="1200" dirty="0"/>
            <a:t>Education and training</a:t>
          </a:r>
        </a:p>
        <a:p>
          <a:pPr marL="228600" lvl="1" indent="-228600" algn="l" defTabSz="977900">
            <a:lnSpc>
              <a:spcPct val="90000"/>
            </a:lnSpc>
            <a:spcBef>
              <a:spcPct val="0"/>
            </a:spcBef>
            <a:spcAft>
              <a:spcPct val="20000"/>
            </a:spcAft>
            <a:buChar char="•"/>
          </a:pPr>
          <a:r>
            <a:rPr lang="en-US" sz="2200" kern="1200" dirty="0"/>
            <a:t>Surge capacity for staffing, equipment, supplies, and postmortem care</a:t>
          </a:r>
        </a:p>
      </dsp:txBody>
      <dsp:txXfrm>
        <a:off x="0" y="1069716"/>
        <a:ext cx="6451943" cy="416545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A143C3-354D-407B-9160-BBC60211DD97}">
      <dsp:nvSpPr>
        <dsp:cNvPr id="0" name=""/>
        <dsp:cNvSpPr/>
      </dsp:nvSpPr>
      <dsp:spPr>
        <a:xfrm>
          <a:off x="0" y="0"/>
          <a:ext cx="6451943" cy="171288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chemeClr val="tx1"/>
              </a:solidFill>
            </a:rPr>
            <a:t>Education and job-specific training of staff should include information on recommended infection control measures to prevent spread of COVID-19 including:</a:t>
          </a:r>
          <a:endParaRPr lang="en-US" sz="2400" kern="1200" dirty="0">
            <a:solidFill>
              <a:schemeClr val="tx1"/>
            </a:solidFill>
          </a:endParaRPr>
        </a:p>
      </dsp:txBody>
      <dsp:txXfrm>
        <a:off x="83616" y="83616"/>
        <a:ext cx="6284711" cy="1545648"/>
      </dsp:txXfrm>
    </dsp:sp>
    <dsp:sp modelId="{5512AC69-1365-477B-9F02-EC5183E6C34F}">
      <dsp:nvSpPr>
        <dsp:cNvPr id="0" name=""/>
        <dsp:cNvSpPr/>
      </dsp:nvSpPr>
      <dsp:spPr>
        <a:xfrm>
          <a:off x="0" y="1871031"/>
          <a:ext cx="6451943" cy="3576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849"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Signs and symptoms of respiratory illness, including COVID-19.</a:t>
          </a:r>
        </a:p>
        <a:p>
          <a:pPr marL="171450" lvl="1" indent="-171450" algn="l" defTabSz="844550">
            <a:lnSpc>
              <a:spcPct val="90000"/>
            </a:lnSpc>
            <a:spcBef>
              <a:spcPct val="0"/>
            </a:spcBef>
            <a:spcAft>
              <a:spcPct val="20000"/>
            </a:spcAft>
            <a:buChar char="•"/>
          </a:pPr>
          <a:r>
            <a:rPr lang="en-US" sz="1900" kern="1200" dirty="0"/>
            <a:t>Monitoring residents for signs and symptoms of respiratory illness.</a:t>
          </a:r>
        </a:p>
        <a:p>
          <a:pPr marL="171450" lvl="1" indent="-171450" algn="l" defTabSz="844550">
            <a:lnSpc>
              <a:spcPct val="90000"/>
            </a:lnSpc>
            <a:spcBef>
              <a:spcPct val="0"/>
            </a:spcBef>
            <a:spcAft>
              <a:spcPct val="20000"/>
            </a:spcAft>
            <a:buChar char="•"/>
          </a:pPr>
          <a:r>
            <a:rPr lang="en-US" sz="1900" kern="1200" dirty="0"/>
            <a:t>Keeping residents, visitors, and staff safe by using correct infection control practices, including proper hand hygiene and selection and use of PPE. Training should include return demonstrations to document competency.</a:t>
          </a:r>
        </a:p>
        <a:p>
          <a:pPr marL="171450" lvl="1" indent="-171450" algn="l" defTabSz="844550">
            <a:lnSpc>
              <a:spcPct val="90000"/>
            </a:lnSpc>
            <a:spcBef>
              <a:spcPct val="0"/>
            </a:spcBef>
            <a:spcAft>
              <a:spcPct val="20000"/>
            </a:spcAft>
            <a:buChar char="•"/>
          </a:pPr>
          <a:r>
            <a:rPr lang="en-US" sz="1900" kern="1200" dirty="0"/>
            <a:t>Staying home when ill.</a:t>
          </a:r>
        </a:p>
        <a:p>
          <a:pPr marL="171450" lvl="1" indent="-171450" algn="l" defTabSz="844550">
            <a:lnSpc>
              <a:spcPct val="90000"/>
            </a:lnSpc>
            <a:spcBef>
              <a:spcPct val="0"/>
            </a:spcBef>
            <a:spcAft>
              <a:spcPct val="20000"/>
            </a:spcAft>
            <a:buChar char="•"/>
          </a:pPr>
          <a:r>
            <a:rPr lang="en-US" sz="1900" kern="1200" dirty="0"/>
            <a:t>Implementing sick leave policies and recommended actions for unprotected exposures (e.g., not using recommended PPE, an unrecognized infectious patient contact).</a:t>
          </a:r>
        </a:p>
      </dsp:txBody>
      <dsp:txXfrm>
        <a:off x="0" y="1871031"/>
        <a:ext cx="6451943" cy="35769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DFE26E-3237-4470-A23A-54F41BFC738F}">
      <dsp:nvSpPr>
        <dsp:cNvPr id="0" name=""/>
        <dsp:cNvSpPr/>
      </dsp:nvSpPr>
      <dsp:spPr>
        <a:xfrm>
          <a:off x="0" y="963"/>
          <a:ext cx="6451943" cy="10916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B41D33-B3B5-4E22-AD12-5BF709703BCB}">
      <dsp:nvSpPr>
        <dsp:cNvPr id="0" name=""/>
        <dsp:cNvSpPr/>
      </dsp:nvSpPr>
      <dsp:spPr>
        <a:xfrm>
          <a:off x="330228" y="246588"/>
          <a:ext cx="600415" cy="60041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3513D8-CFE5-49A3-9ACD-CF7CF9F823E0}">
      <dsp:nvSpPr>
        <dsp:cNvPr id="0" name=""/>
        <dsp:cNvSpPr/>
      </dsp:nvSpPr>
      <dsp:spPr>
        <a:xfrm>
          <a:off x="1260873" y="963"/>
          <a:ext cx="5191069" cy="1091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35" tIns="115535" rIns="115535" bIns="115535" numCol="1" spcCol="1270" anchor="ctr" anchorCtr="0">
          <a:noAutofit/>
        </a:bodyPr>
        <a:lstStyle/>
        <a:p>
          <a:pPr marL="0" lvl="0" indent="0" algn="l" defTabSz="889000">
            <a:lnSpc>
              <a:spcPct val="90000"/>
            </a:lnSpc>
            <a:spcBef>
              <a:spcPct val="0"/>
            </a:spcBef>
            <a:spcAft>
              <a:spcPct val="35000"/>
            </a:spcAft>
            <a:buNone/>
          </a:pPr>
          <a:r>
            <a:rPr lang="en-US" sz="2000" kern="1200" dirty="0"/>
            <a:t>Develop  a contingency plan for managing an increased need for postmortem care and disposition of deceased residents.</a:t>
          </a:r>
        </a:p>
      </dsp:txBody>
      <dsp:txXfrm>
        <a:off x="1260873" y="963"/>
        <a:ext cx="5191069" cy="1091665"/>
      </dsp:txXfrm>
    </dsp:sp>
    <dsp:sp modelId="{1CA4000F-E97A-47A1-B243-9B2F02285DA0}">
      <dsp:nvSpPr>
        <dsp:cNvPr id="0" name=""/>
        <dsp:cNvSpPr/>
      </dsp:nvSpPr>
      <dsp:spPr>
        <a:xfrm>
          <a:off x="0" y="1365545"/>
          <a:ext cx="6451943" cy="17367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34693C-461B-4B2A-AEC1-4CA00267C9A7}">
      <dsp:nvSpPr>
        <dsp:cNvPr id="0" name=""/>
        <dsp:cNvSpPr/>
      </dsp:nvSpPr>
      <dsp:spPr>
        <a:xfrm>
          <a:off x="330228" y="1933735"/>
          <a:ext cx="600415" cy="600415"/>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C16F6D6-4D45-4E94-A669-535D7EDDA6A0}">
      <dsp:nvSpPr>
        <dsp:cNvPr id="0" name=""/>
        <dsp:cNvSpPr/>
      </dsp:nvSpPr>
      <dsp:spPr>
        <a:xfrm>
          <a:off x="1260873" y="1688110"/>
          <a:ext cx="5191069" cy="1091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35" tIns="115535" rIns="115535" bIns="115535" numCol="1" spcCol="1270" anchor="ctr" anchorCtr="0">
          <a:noAutofit/>
        </a:bodyPr>
        <a:lstStyle/>
        <a:p>
          <a:pPr marL="0" lvl="0" indent="0" algn="l" defTabSz="889000">
            <a:lnSpc>
              <a:spcPct val="90000"/>
            </a:lnSpc>
            <a:spcBef>
              <a:spcPct val="0"/>
            </a:spcBef>
            <a:spcAft>
              <a:spcPct val="35000"/>
            </a:spcAft>
            <a:buNone/>
          </a:pPr>
          <a:r>
            <a:rPr lang="en-US" sz="2000" kern="1200" dirty="0"/>
            <a:t>Identify an area in the facility to be designated as a temporary morgue.</a:t>
          </a:r>
        </a:p>
      </dsp:txBody>
      <dsp:txXfrm>
        <a:off x="1260873" y="1688110"/>
        <a:ext cx="5191069" cy="1091665"/>
      </dsp:txXfrm>
    </dsp:sp>
    <dsp:sp modelId="{DC09099D-9D93-4DC2-9F24-B28E61DA2A15}">
      <dsp:nvSpPr>
        <dsp:cNvPr id="0" name=""/>
        <dsp:cNvSpPr/>
      </dsp:nvSpPr>
      <dsp:spPr>
        <a:xfrm>
          <a:off x="0" y="3375257"/>
          <a:ext cx="6451943" cy="10916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B08F1D-C445-4397-B095-4386AD2D8286}">
      <dsp:nvSpPr>
        <dsp:cNvPr id="0" name=""/>
        <dsp:cNvSpPr/>
      </dsp:nvSpPr>
      <dsp:spPr>
        <a:xfrm>
          <a:off x="330228" y="3620882"/>
          <a:ext cx="600415" cy="600415"/>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6D08A3-4EB7-4BF9-ACCB-155E48091923}">
      <dsp:nvSpPr>
        <dsp:cNvPr id="0" name=""/>
        <dsp:cNvSpPr/>
      </dsp:nvSpPr>
      <dsp:spPr>
        <a:xfrm>
          <a:off x="1260873" y="3375257"/>
          <a:ext cx="5191069" cy="1091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35" tIns="115535" rIns="115535" bIns="115535" numCol="1" spcCol="1270" anchor="ctr" anchorCtr="0">
          <a:noAutofit/>
        </a:bodyPr>
        <a:lstStyle/>
        <a:p>
          <a:pPr marL="0" lvl="0" indent="0" algn="l" defTabSz="889000">
            <a:lnSpc>
              <a:spcPct val="90000"/>
            </a:lnSpc>
            <a:spcBef>
              <a:spcPct val="0"/>
            </a:spcBef>
            <a:spcAft>
              <a:spcPct val="35000"/>
            </a:spcAft>
            <a:buNone/>
          </a:pPr>
          <a:r>
            <a:rPr lang="en-US" sz="2000" kern="1200" dirty="0"/>
            <a:t>Discuss  with local and regional planning contacts for local plans to expand morgue capacity.</a:t>
          </a:r>
        </a:p>
      </dsp:txBody>
      <dsp:txXfrm>
        <a:off x="1260873" y="3375257"/>
        <a:ext cx="5191069" cy="10916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7CEB7A-2B7B-4D42-9D85-B2CB2E4D809A}">
      <dsp:nvSpPr>
        <dsp:cNvPr id="0" name=""/>
        <dsp:cNvSpPr/>
      </dsp:nvSpPr>
      <dsp:spPr>
        <a:xfrm>
          <a:off x="0" y="29371"/>
          <a:ext cx="9872663" cy="51840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t>The CDC’s  c</a:t>
          </a:r>
          <a:r>
            <a:rPr lang="en-US" sz="1800" b="1" kern="1200" dirty="0">
              <a:solidFill>
                <a:schemeClr val="bg1"/>
              </a:solidFill>
            </a:rPr>
            <a:t>hecklist </a:t>
          </a:r>
          <a:r>
            <a:rPr lang="en-US" sz="1800" b="1" kern="1200" dirty="0"/>
            <a:t>is divided into 3 main categories with sub-categories </a:t>
          </a:r>
          <a:r>
            <a:rPr lang="en-US" sz="1800" kern="1200" dirty="0"/>
            <a:t>:</a:t>
          </a:r>
        </a:p>
      </dsp:txBody>
      <dsp:txXfrm>
        <a:off x="0" y="29371"/>
        <a:ext cx="9872663" cy="518400"/>
      </dsp:txXfrm>
    </dsp:sp>
    <dsp:sp modelId="{40E8B76F-A1DD-4588-9D61-2BC42BE77979}">
      <dsp:nvSpPr>
        <dsp:cNvPr id="0" name=""/>
        <dsp:cNvSpPr/>
      </dsp:nvSpPr>
      <dsp:spPr>
        <a:xfrm>
          <a:off x="0" y="524677"/>
          <a:ext cx="9872663" cy="3755159"/>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 typeface="+mj-lt"/>
            <a:buAutoNum type="arabicPeriod"/>
          </a:pPr>
          <a:r>
            <a:rPr lang="en-US" sz="1800" kern="1200" dirty="0"/>
            <a:t>Structure for planning and decision making</a:t>
          </a:r>
        </a:p>
        <a:p>
          <a:pPr marL="171450" lvl="1" indent="-171450" algn="l" defTabSz="800100">
            <a:lnSpc>
              <a:spcPct val="90000"/>
            </a:lnSpc>
            <a:spcBef>
              <a:spcPct val="0"/>
            </a:spcBef>
            <a:spcAft>
              <a:spcPct val="15000"/>
            </a:spcAft>
            <a:buFont typeface="+mj-lt"/>
            <a:buAutoNum type="arabicPeriod"/>
          </a:pPr>
          <a:r>
            <a:rPr lang="en-US" sz="1800" kern="1200" dirty="0"/>
            <a:t>Development of a written COVID-19 plan</a:t>
          </a:r>
        </a:p>
        <a:p>
          <a:pPr marL="171450" lvl="1" indent="-171450" algn="l" defTabSz="800100">
            <a:lnSpc>
              <a:spcPct val="90000"/>
            </a:lnSpc>
            <a:spcBef>
              <a:spcPct val="0"/>
            </a:spcBef>
            <a:spcAft>
              <a:spcPct val="15000"/>
            </a:spcAft>
            <a:buFont typeface="+mj-lt"/>
            <a:buAutoNum type="arabicPeriod"/>
          </a:pPr>
          <a:r>
            <a:rPr lang="en-US" sz="1800" kern="1200" dirty="0"/>
            <a:t>Elements of a COVID-19 plan</a:t>
          </a:r>
        </a:p>
        <a:p>
          <a:pPr marL="342900" lvl="2" indent="-171450" algn="l" defTabSz="800100">
            <a:lnSpc>
              <a:spcPct val="90000"/>
            </a:lnSpc>
            <a:spcBef>
              <a:spcPct val="0"/>
            </a:spcBef>
            <a:spcAft>
              <a:spcPct val="15000"/>
            </a:spcAft>
            <a:buChar char="•"/>
          </a:pPr>
          <a:r>
            <a:rPr lang="en-US" sz="1800" kern="1200" dirty="0"/>
            <a:t>General</a:t>
          </a:r>
        </a:p>
        <a:p>
          <a:pPr marL="342900" lvl="2" indent="-171450" algn="l" defTabSz="800100">
            <a:lnSpc>
              <a:spcPct val="90000"/>
            </a:lnSpc>
            <a:spcBef>
              <a:spcPct val="0"/>
            </a:spcBef>
            <a:spcAft>
              <a:spcPct val="15000"/>
            </a:spcAft>
            <a:buChar char="•"/>
          </a:pPr>
          <a:r>
            <a:rPr lang="en-US" sz="1800" kern="1200"/>
            <a:t>Facility Communications</a:t>
          </a:r>
        </a:p>
        <a:p>
          <a:pPr marL="342900" lvl="2" indent="-171450" algn="l" defTabSz="800100">
            <a:lnSpc>
              <a:spcPct val="90000"/>
            </a:lnSpc>
            <a:spcBef>
              <a:spcPct val="0"/>
            </a:spcBef>
            <a:spcAft>
              <a:spcPct val="15000"/>
            </a:spcAft>
            <a:buChar char="•"/>
          </a:pPr>
          <a:r>
            <a:rPr lang="en-US" sz="1800" kern="1200"/>
            <a:t>Supplies and Resources</a:t>
          </a:r>
        </a:p>
        <a:p>
          <a:pPr marL="342900" lvl="2" indent="-171450" algn="l" defTabSz="800100">
            <a:lnSpc>
              <a:spcPct val="90000"/>
            </a:lnSpc>
            <a:spcBef>
              <a:spcPct val="0"/>
            </a:spcBef>
            <a:spcAft>
              <a:spcPct val="15000"/>
            </a:spcAft>
            <a:buChar char="•"/>
          </a:pPr>
          <a:r>
            <a:rPr lang="en-US" sz="1800" kern="1200"/>
            <a:t>Identification and Management of Ill Residents</a:t>
          </a:r>
        </a:p>
        <a:p>
          <a:pPr marL="342900" lvl="2" indent="-171450" algn="l" defTabSz="800100">
            <a:lnSpc>
              <a:spcPct val="90000"/>
            </a:lnSpc>
            <a:spcBef>
              <a:spcPct val="0"/>
            </a:spcBef>
            <a:spcAft>
              <a:spcPct val="15000"/>
            </a:spcAft>
            <a:buChar char="•"/>
          </a:pPr>
          <a:r>
            <a:rPr lang="en-US" sz="1800" kern="1200"/>
            <a:t>Considerations about Visitors</a:t>
          </a:r>
        </a:p>
        <a:p>
          <a:pPr marL="342900" lvl="2" indent="-171450" algn="l" defTabSz="800100">
            <a:lnSpc>
              <a:spcPct val="90000"/>
            </a:lnSpc>
            <a:spcBef>
              <a:spcPct val="0"/>
            </a:spcBef>
            <a:spcAft>
              <a:spcPct val="15000"/>
            </a:spcAft>
            <a:buChar char="•"/>
          </a:pPr>
          <a:r>
            <a:rPr lang="en-US" sz="1800" kern="1200"/>
            <a:t>Occupational Health</a:t>
          </a:r>
        </a:p>
        <a:p>
          <a:pPr marL="342900" lvl="2" indent="-171450" algn="l" defTabSz="800100">
            <a:lnSpc>
              <a:spcPct val="90000"/>
            </a:lnSpc>
            <a:spcBef>
              <a:spcPct val="0"/>
            </a:spcBef>
            <a:spcAft>
              <a:spcPct val="15000"/>
            </a:spcAft>
            <a:buChar char="•"/>
          </a:pPr>
          <a:r>
            <a:rPr lang="en-US" sz="1800" kern="1200"/>
            <a:t>Education and Training</a:t>
          </a:r>
        </a:p>
        <a:p>
          <a:pPr marL="342900" lvl="2" indent="-171450" algn="l" defTabSz="800100">
            <a:lnSpc>
              <a:spcPct val="90000"/>
            </a:lnSpc>
            <a:spcBef>
              <a:spcPct val="0"/>
            </a:spcBef>
            <a:spcAft>
              <a:spcPct val="15000"/>
            </a:spcAft>
            <a:buChar char="•"/>
          </a:pPr>
          <a:r>
            <a:rPr lang="en-US" sz="1800" kern="1200"/>
            <a:t>Surge Capacity</a:t>
          </a:r>
        </a:p>
        <a:p>
          <a:pPr marL="342900" lvl="2" indent="-171450" algn="l" defTabSz="800100">
            <a:lnSpc>
              <a:spcPct val="90000"/>
            </a:lnSpc>
            <a:spcBef>
              <a:spcPct val="0"/>
            </a:spcBef>
            <a:spcAft>
              <a:spcPct val="15000"/>
            </a:spcAft>
            <a:buChar char="•"/>
          </a:pPr>
          <a:r>
            <a:rPr lang="en-US" sz="1800" kern="1200"/>
            <a:t>Postmortem Care</a:t>
          </a:r>
        </a:p>
      </dsp:txBody>
      <dsp:txXfrm>
        <a:off x="0" y="524677"/>
        <a:ext cx="9872663" cy="37551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1252AD-32B5-45DF-A915-98D73E0570FA}">
      <dsp:nvSpPr>
        <dsp:cNvPr id="0" name=""/>
        <dsp:cNvSpPr/>
      </dsp:nvSpPr>
      <dsp:spPr>
        <a:xfrm>
          <a:off x="0" y="870589"/>
          <a:ext cx="2776686" cy="17631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74127B-662F-4903-8259-4C4A414A54FB}">
      <dsp:nvSpPr>
        <dsp:cNvPr id="0" name=""/>
        <dsp:cNvSpPr/>
      </dsp:nvSpPr>
      <dsp:spPr>
        <a:xfrm>
          <a:off x="308520" y="1163683"/>
          <a:ext cx="2776686" cy="17631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COVID-19 preparedness plan should be readily available at the facility and accessible by staff.</a:t>
          </a:r>
        </a:p>
      </dsp:txBody>
      <dsp:txXfrm>
        <a:off x="360162" y="1215325"/>
        <a:ext cx="2673402" cy="1659911"/>
      </dsp:txXfrm>
    </dsp:sp>
    <dsp:sp modelId="{BE90868E-A226-4354-B002-07F1BFD2037C}">
      <dsp:nvSpPr>
        <dsp:cNvPr id="0" name=""/>
        <dsp:cNvSpPr/>
      </dsp:nvSpPr>
      <dsp:spPr>
        <a:xfrm>
          <a:off x="3393727" y="870589"/>
          <a:ext cx="2776686" cy="17631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F8B758-632F-45C3-B622-FE5C116BCA1D}">
      <dsp:nvSpPr>
        <dsp:cNvPr id="0" name=""/>
        <dsp:cNvSpPr/>
      </dsp:nvSpPr>
      <dsp:spPr>
        <a:xfrm>
          <a:off x="3702248" y="1163683"/>
          <a:ext cx="2776686" cy="17631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plan should identify who </a:t>
          </a:r>
          <a:r>
            <a:rPr lang="en-US" sz="1800" kern="1200" dirty="0">
              <a:solidFill>
                <a:schemeClr val="tx1"/>
              </a:solidFill>
            </a:rPr>
            <a:t>is authorized </a:t>
          </a:r>
          <a:r>
            <a:rPr lang="en-US" sz="1800" kern="1200" dirty="0"/>
            <a:t>to implement the plan.</a:t>
          </a:r>
        </a:p>
      </dsp:txBody>
      <dsp:txXfrm>
        <a:off x="3753890" y="1215325"/>
        <a:ext cx="2673402" cy="1659911"/>
      </dsp:txXfrm>
    </dsp:sp>
    <dsp:sp modelId="{533BDC25-97C0-462D-8179-79B06D4F3B79}">
      <dsp:nvSpPr>
        <dsp:cNvPr id="0" name=""/>
        <dsp:cNvSpPr/>
      </dsp:nvSpPr>
      <dsp:spPr>
        <a:xfrm>
          <a:off x="6787455" y="870589"/>
          <a:ext cx="2776686" cy="17631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A0966A-77A8-4F08-A4B5-048C4E4C825A}">
      <dsp:nvSpPr>
        <dsp:cNvPr id="0" name=""/>
        <dsp:cNvSpPr/>
      </dsp:nvSpPr>
      <dsp:spPr>
        <a:xfrm>
          <a:off x="7095976" y="1163683"/>
          <a:ext cx="2776686" cy="17631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Review  federal, state, regional, and local plans for COVID-19 or pandemic influenza relevant sections for incorporation into the facility’s COVID-19 plan.</a:t>
          </a:r>
        </a:p>
      </dsp:txBody>
      <dsp:txXfrm>
        <a:off x="7147618" y="1215325"/>
        <a:ext cx="2673402" cy="16599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9F7A27-E415-4E1C-824E-79230C093212}">
      <dsp:nvSpPr>
        <dsp:cNvPr id="0" name=""/>
        <dsp:cNvSpPr/>
      </dsp:nvSpPr>
      <dsp:spPr>
        <a:xfrm>
          <a:off x="0" y="3363215"/>
          <a:ext cx="6451943" cy="110388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The facility should periodically review specific Infection Prevention Controls guidance for healthcare facilities caring for residents with suspected or confirmed COVID-19.</a:t>
          </a:r>
        </a:p>
      </dsp:txBody>
      <dsp:txXfrm>
        <a:off x="0" y="3363215"/>
        <a:ext cx="6451943" cy="1103882"/>
      </dsp:txXfrm>
    </dsp:sp>
    <dsp:sp modelId="{F18A193B-F49C-44FE-981D-981AFB4925EF}">
      <dsp:nvSpPr>
        <dsp:cNvPr id="0" name=""/>
        <dsp:cNvSpPr/>
      </dsp:nvSpPr>
      <dsp:spPr>
        <a:xfrm rot="10800000">
          <a:off x="0" y="1682002"/>
          <a:ext cx="6451943" cy="1697770"/>
        </a:xfrm>
        <a:prstGeom prst="upArrowCallout">
          <a:avLst/>
        </a:prstGeom>
        <a:solidFill>
          <a:schemeClr val="accent2">
            <a:hueOff val="-661686"/>
            <a:satOff val="746"/>
            <a:lumOff val="176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Infection Control policies that outline the recommended Transmission-Based Precautions that should be used when caring for residents with respiratory infections should be incorporated into the COVID-19 plan.</a:t>
          </a:r>
        </a:p>
      </dsp:txBody>
      <dsp:txXfrm rot="10800000">
        <a:off x="0" y="1682002"/>
        <a:ext cx="6451943" cy="1103160"/>
      </dsp:txXfrm>
    </dsp:sp>
    <dsp:sp modelId="{D2DFB377-FFF2-49FD-82DB-65BDBBC496CC}">
      <dsp:nvSpPr>
        <dsp:cNvPr id="0" name=""/>
        <dsp:cNvSpPr/>
      </dsp:nvSpPr>
      <dsp:spPr>
        <a:xfrm rot="10800000">
          <a:off x="0" y="789"/>
          <a:ext cx="6451943" cy="1697770"/>
        </a:xfrm>
        <a:prstGeom prst="upArrowCallout">
          <a:avLst/>
        </a:prstGeom>
        <a:solidFill>
          <a:schemeClr val="accent2">
            <a:hueOff val="-1323373"/>
            <a:satOff val="1492"/>
            <a:lumOff val="353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The plan should have a system in place to monitor and internally review the development of COVID-19 amongst residents and healthcare personnel (HCP) within the facility.</a:t>
          </a:r>
        </a:p>
      </dsp:txBody>
      <dsp:txXfrm rot="-10800000">
        <a:off x="0" y="789"/>
        <a:ext cx="6451943" cy="595917"/>
      </dsp:txXfrm>
    </dsp:sp>
    <dsp:sp modelId="{47C04B34-EFE1-424F-8BEF-B9A9072B78A1}">
      <dsp:nvSpPr>
        <dsp:cNvPr id="0" name=""/>
        <dsp:cNvSpPr/>
      </dsp:nvSpPr>
      <dsp:spPr>
        <a:xfrm>
          <a:off x="0" y="596707"/>
          <a:ext cx="6451943" cy="507633"/>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dirty="0"/>
            <a:t>Information from the monitoring system is used to implement prevention interventions.</a:t>
          </a:r>
        </a:p>
      </dsp:txBody>
      <dsp:txXfrm>
        <a:off x="0" y="596707"/>
        <a:ext cx="6451943" cy="5076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CC2452-FE92-4A80-91A8-2C2616ADB480}">
      <dsp:nvSpPr>
        <dsp:cNvPr id="0" name=""/>
        <dsp:cNvSpPr/>
      </dsp:nvSpPr>
      <dsp:spPr>
        <a:xfrm>
          <a:off x="516841" y="0"/>
          <a:ext cx="5403851" cy="5403851"/>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14041F-16CE-424B-A28A-478199E9793B}">
      <dsp:nvSpPr>
        <dsp:cNvPr id="0" name=""/>
        <dsp:cNvSpPr/>
      </dsp:nvSpPr>
      <dsp:spPr>
        <a:xfrm>
          <a:off x="1030207" y="513365"/>
          <a:ext cx="2107501" cy="2107501"/>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Key public health points of contact during a COVID-19 outbreak should be identified in your plan.</a:t>
          </a:r>
        </a:p>
      </dsp:txBody>
      <dsp:txXfrm>
        <a:off x="1133087" y="616245"/>
        <a:ext cx="1901741" cy="1901741"/>
      </dsp:txXfrm>
    </dsp:sp>
    <dsp:sp modelId="{94A6B44D-65E0-4BC4-AD07-0D15D3B5B20E}">
      <dsp:nvSpPr>
        <dsp:cNvPr id="0" name=""/>
        <dsp:cNvSpPr/>
      </dsp:nvSpPr>
      <dsp:spPr>
        <a:xfrm>
          <a:off x="3299824" y="513365"/>
          <a:ext cx="2107501" cy="2107501"/>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 person within the facility or corporation should be assigned the responsibility for communications with public health authorities during a COVID-19 outbreak.</a:t>
          </a:r>
        </a:p>
      </dsp:txBody>
      <dsp:txXfrm>
        <a:off x="3402704" y="616245"/>
        <a:ext cx="1901741" cy="1901741"/>
      </dsp:txXfrm>
    </dsp:sp>
    <dsp:sp modelId="{BA72EC37-F60A-475B-B8C0-C784C9CF8BA4}">
      <dsp:nvSpPr>
        <dsp:cNvPr id="0" name=""/>
        <dsp:cNvSpPr/>
      </dsp:nvSpPr>
      <dsp:spPr>
        <a:xfrm>
          <a:off x="1030207" y="2782983"/>
          <a:ext cx="2107501" cy="2107501"/>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 person within the facility should be assigned to communicate with staff, residents, and their families regarding the status and impact of COVID-19 in the facility.</a:t>
          </a:r>
        </a:p>
      </dsp:txBody>
      <dsp:txXfrm>
        <a:off x="1133087" y="2885863"/>
        <a:ext cx="1901741" cy="1901741"/>
      </dsp:txXfrm>
    </dsp:sp>
    <dsp:sp modelId="{7F435062-AB39-4ABD-A76A-1D96B6020B7A}">
      <dsp:nvSpPr>
        <dsp:cNvPr id="0" name=""/>
        <dsp:cNvSpPr/>
      </dsp:nvSpPr>
      <dsp:spPr>
        <a:xfrm>
          <a:off x="3299824" y="2782983"/>
          <a:ext cx="2107501" cy="2107501"/>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 process should be in place to have up-to-date contact information for family members or guardians.</a:t>
          </a:r>
        </a:p>
      </dsp:txBody>
      <dsp:txXfrm>
        <a:off x="3402704" y="2885863"/>
        <a:ext cx="1901741" cy="19017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477973-2D3D-44BD-8970-473D0A619DE3}">
      <dsp:nvSpPr>
        <dsp:cNvPr id="0" name=""/>
        <dsp:cNvSpPr/>
      </dsp:nvSpPr>
      <dsp:spPr>
        <a:xfrm>
          <a:off x="1205" y="332419"/>
          <a:ext cx="4230108" cy="268611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8A171C-ECCD-4F48-B4B5-B7FE80B9FD4D}">
      <dsp:nvSpPr>
        <dsp:cNvPr id="0" name=""/>
        <dsp:cNvSpPr/>
      </dsp:nvSpPr>
      <dsp:spPr>
        <a:xfrm>
          <a:off x="471217" y="778930"/>
          <a:ext cx="4230108" cy="268611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Communication plans include how signs, phone trees, and other methods of communication will be used to inform staff, family members, visitors, and other persons coming into the facility about the status of COVID-19 within the facility.</a:t>
          </a:r>
        </a:p>
      </dsp:txBody>
      <dsp:txXfrm>
        <a:off x="549891" y="857604"/>
        <a:ext cx="4072760" cy="2528770"/>
      </dsp:txXfrm>
    </dsp:sp>
    <dsp:sp modelId="{BC590E0C-F6B2-4055-8A00-EE7776BD9D58}">
      <dsp:nvSpPr>
        <dsp:cNvPr id="0" name=""/>
        <dsp:cNvSpPr/>
      </dsp:nvSpPr>
      <dsp:spPr>
        <a:xfrm>
          <a:off x="5171337" y="332419"/>
          <a:ext cx="4230108" cy="268611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FF43DF-6078-4B78-8F10-77B78C7C6440}">
      <dsp:nvSpPr>
        <dsp:cNvPr id="0" name=""/>
        <dsp:cNvSpPr/>
      </dsp:nvSpPr>
      <dsp:spPr>
        <a:xfrm>
          <a:off x="5641349" y="778930"/>
          <a:ext cx="4230108" cy="268611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A list of other healthcare entities and their points of contacts with whom it may be necessary to maintain communication during an outbreak should be </a:t>
          </a:r>
          <a:r>
            <a:rPr lang="en-US" sz="2100" kern="1200" dirty="0">
              <a:solidFill>
                <a:schemeClr val="tx1"/>
              </a:solidFill>
            </a:rPr>
            <a:t>incorporated into</a:t>
          </a:r>
          <a:r>
            <a:rPr lang="en-US" sz="2100" kern="1200" dirty="0"/>
            <a:t> the COVID-19 preparedness plan.</a:t>
          </a:r>
        </a:p>
      </dsp:txBody>
      <dsp:txXfrm>
        <a:off x="5720023" y="857604"/>
        <a:ext cx="4072760" cy="25287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1BEA0-959F-4C97-B336-A30FD72EE75B}">
      <dsp:nvSpPr>
        <dsp:cNvPr id="0" name=""/>
        <dsp:cNvSpPr/>
      </dsp:nvSpPr>
      <dsp:spPr>
        <a:xfrm>
          <a:off x="0" y="0"/>
          <a:ext cx="645194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565D0F-D940-40C1-8F7B-FFB4A845E50C}">
      <dsp:nvSpPr>
        <dsp:cNvPr id="0" name=""/>
        <dsp:cNvSpPr/>
      </dsp:nvSpPr>
      <dsp:spPr>
        <a:xfrm>
          <a:off x="0" y="0"/>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Identify a process to manage residents with symptoms of respiratory infection upon admission and daily during their stay.</a:t>
          </a:r>
        </a:p>
      </dsp:txBody>
      <dsp:txXfrm>
        <a:off x="0" y="0"/>
        <a:ext cx="6451943" cy="1116971"/>
      </dsp:txXfrm>
    </dsp:sp>
    <dsp:sp modelId="{A844F91E-EF86-40E1-AF3F-DB434E7E5EFB}">
      <dsp:nvSpPr>
        <dsp:cNvPr id="0" name=""/>
        <dsp:cNvSpPr/>
      </dsp:nvSpPr>
      <dsp:spPr>
        <a:xfrm>
          <a:off x="0" y="1116971"/>
          <a:ext cx="6451943" cy="0"/>
        </a:xfrm>
        <a:prstGeom prst="line">
          <a:avLst/>
        </a:prstGeom>
        <a:solidFill>
          <a:schemeClr val="accent2">
            <a:hueOff val="-441124"/>
            <a:satOff val="497"/>
            <a:lumOff val="1177"/>
            <a:alphaOff val="0"/>
          </a:schemeClr>
        </a:solidFill>
        <a:ln w="19050" cap="flat" cmpd="sng" algn="ctr">
          <a:solidFill>
            <a:schemeClr val="accent2">
              <a:hueOff val="-441124"/>
              <a:satOff val="497"/>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037D93-49CF-41F8-81CF-59AF14B960E0}">
      <dsp:nvSpPr>
        <dsp:cNvPr id="0" name=""/>
        <dsp:cNvSpPr/>
      </dsp:nvSpPr>
      <dsp:spPr>
        <a:xfrm>
          <a:off x="0" y="1116971"/>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prstClr val="black">
                  <a:hueOff val="0"/>
                  <a:satOff val="0"/>
                  <a:lumOff val="0"/>
                  <a:alphaOff val="0"/>
                </a:prstClr>
              </a:solidFill>
              <a:latin typeface="Corbel" panose="020B0503020204020204"/>
              <a:ea typeface="+mn-ea"/>
              <a:cs typeface="+mn-cs"/>
            </a:rPr>
            <a:t>Define criteria and protocol for initiating active surveillance for respiratory infection among residents and healthcare personnel</a:t>
          </a:r>
          <a:r>
            <a:rPr lang="en-US" sz="1800" kern="1200" dirty="0"/>
            <a:t>.</a:t>
          </a:r>
        </a:p>
      </dsp:txBody>
      <dsp:txXfrm>
        <a:off x="0" y="1116971"/>
        <a:ext cx="6451943" cy="1116971"/>
      </dsp:txXfrm>
    </dsp:sp>
    <dsp:sp modelId="{F95BA3C2-C210-4BD2-865E-CC48F7C986DF}">
      <dsp:nvSpPr>
        <dsp:cNvPr id="0" name=""/>
        <dsp:cNvSpPr/>
      </dsp:nvSpPr>
      <dsp:spPr>
        <a:xfrm>
          <a:off x="0" y="2233943"/>
          <a:ext cx="6451943" cy="0"/>
        </a:xfrm>
        <a:prstGeom prst="line">
          <a:avLst/>
        </a:prstGeom>
        <a:solidFill>
          <a:schemeClr val="accent2">
            <a:hueOff val="-882249"/>
            <a:satOff val="995"/>
            <a:lumOff val="2353"/>
            <a:alphaOff val="0"/>
          </a:schemeClr>
        </a:solidFill>
        <a:ln w="19050" cap="flat" cmpd="sng" algn="ctr">
          <a:solidFill>
            <a:schemeClr val="accent2">
              <a:hueOff val="-882249"/>
              <a:satOff val="995"/>
              <a:lumOff val="235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B87E59-A522-466A-B1D7-7F39864483E8}">
      <dsp:nvSpPr>
        <dsp:cNvPr id="0" name=""/>
        <dsp:cNvSpPr/>
      </dsp:nvSpPr>
      <dsp:spPr>
        <a:xfrm>
          <a:off x="0" y="2233943"/>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prstClr val="black">
                  <a:hueOff val="0"/>
                  <a:satOff val="0"/>
                  <a:lumOff val="0"/>
                  <a:alphaOff val="0"/>
                </a:prstClr>
              </a:solidFill>
              <a:latin typeface="Corbel" panose="020B0503020204020204"/>
              <a:ea typeface="+mn-ea"/>
              <a:cs typeface="+mn-cs"/>
            </a:rPr>
            <a:t>State the process for notification of the health department for clusters of respiratory infections, severe respiratory infections, or suspected COVID-19  cases. </a:t>
          </a:r>
          <a:endParaRPr lang="en-US" sz="1800" kern="1200" dirty="0"/>
        </a:p>
      </dsp:txBody>
      <dsp:txXfrm>
        <a:off x="0" y="2233943"/>
        <a:ext cx="6451943" cy="1116971"/>
      </dsp:txXfrm>
    </dsp:sp>
    <dsp:sp modelId="{2E52F0F0-1F8D-4988-8F86-E12BB5DEEB36}">
      <dsp:nvSpPr>
        <dsp:cNvPr id="0" name=""/>
        <dsp:cNvSpPr/>
      </dsp:nvSpPr>
      <dsp:spPr>
        <a:xfrm>
          <a:off x="0" y="3350915"/>
          <a:ext cx="6451943" cy="0"/>
        </a:xfrm>
        <a:prstGeom prst="line">
          <a:avLst/>
        </a:prstGeom>
        <a:solidFill>
          <a:schemeClr val="accent2">
            <a:hueOff val="-1323373"/>
            <a:satOff val="1492"/>
            <a:lumOff val="3530"/>
            <a:alphaOff val="0"/>
          </a:schemeClr>
        </a:solidFill>
        <a:ln w="19050"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DE547-2B74-4901-83BB-D7C8A1EEFE85}">
      <dsp:nvSpPr>
        <dsp:cNvPr id="0" name=""/>
        <dsp:cNvSpPr/>
      </dsp:nvSpPr>
      <dsp:spPr>
        <a:xfrm>
          <a:off x="0" y="3350915"/>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Develop criteria and a protocol for limiting symptomatic and exposed residents to their rooms, halting group activities, communal dining, closing units or entire facility to new admissions, cohorting residents with symptoms of respiratory infection, and dedicating HCP to work only on affected units.</a:t>
          </a:r>
        </a:p>
      </dsp:txBody>
      <dsp:txXfrm>
        <a:off x="0" y="3350915"/>
        <a:ext cx="6451943" cy="111697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7B6A1F-BA90-4A07-9428-DE272511CB5E}">
      <dsp:nvSpPr>
        <dsp:cNvPr id="0" name=""/>
        <dsp:cNvSpPr/>
      </dsp:nvSpPr>
      <dsp:spPr>
        <a:xfrm>
          <a:off x="0" y="145943"/>
          <a:ext cx="6451943" cy="20592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COVID-19 preparedness plan should identify and develop signs that may be posted at the entrance of the facility instructing visitors not to visit if they have fever or symptoms of a respiratory infection and when visitors will be limited or restricted from the facility. The policy should also address when visitor restriction will be lifted.</a:t>
          </a:r>
        </a:p>
      </dsp:txBody>
      <dsp:txXfrm>
        <a:off x="100522" y="246465"/>
        <a:ext cx="6250899" cy="1858156"/>
      </dsp:txXfrm>
    </dsp:sp>
    <dsp:sp modelId="{ED0F4009-045B-4D79-898B-A1B300735A83}">
      <dsp:nvSpPr>
        <dsp:cNvPr id="0" name=""/>
        <dsp:cNvSpPr/>
      </dsp:nvSpPr>
      <dsp:spPr>
        <a:xfrm>
          <a:off x="0" y="2262743"/>
          <a:ext cx="6451943" cy="2059200"/>
        </a:xfrm>
        <a:prstGeom prst="roundRect">
          <a:avLst/>
        </a:prstGeom>
        <a:solidFill>
          <a:schemeClr val="accent2">
            <a:hueOff val="-1323373"/>
            <a:satOff val="1492"/>
            <a:lumOff val="353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If a visitor restriction is implemented, the facility should have a process that supports remote communication between the resident and visitor.</a:t>
          </a:r>
        </a:p>
      </dsp:txBody>
      <dsp:txXfrm>
        <a:off x="100522" y="2363265"/>
        <a:ext cx="6250899" cy="185815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30C998-9E78-4D9D-A55C-B637C5F910E3}">
      <dsp:nvSpPr>
        <dsp:cNvPr id="0" name=""/>
        <dsp:cNvSpPr/>
      </dsp:nvSpPr>
      <dsp:spPr>
        <a:xfrm>
          <a:off x="0" y="2242"/>
          <a:ext cx="645194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EB8F39-E12F-4BE0-9C51-29D82578D27A}">
      <dsp:nvSpPr>
        <dsp:cNvPr id="0" name=""/>
        <dsp:cNvSpPr/>
      </dsp:nvSpPr>
      <dsp:spPr>
        <a:xfrm>
          <a:off x="0" y="2242"/>
          <a:ext cx="6451943" cy="13525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Designate someone within the facility for coordinating  education and training.</a:t>
          </a:r>
        </a:p>
      </dsp:txBody>
      <dsp:txXfrm>
        <a:off x="0" y="2242"/>
        <a:ext cx="6451943" cy="1352582"/>
      </dsp:txXfrm>
    </dsp:sp>
    <dsp:sp modelId="{8D9C3EE6-C026-49BC-935D-81CDE34F9CB4}">
      <dsp:nvSpPr>
        <dsp:cNvPr id="0" name=""/>
        <dsp:cNvSpPr/>
      </dsp:nvSpPr>
      <dsp:spPr>
        <a:xfrm>
          <a:off x="0" y="1354825"/>
          <a:ext cx="6451943" cy="0"/>
        </a:xfrm>
        <a:prstGeom prst="line">
          <a:avLst/>
        </a:prstGeom>
        <a:solidFill>
          <a:schemeClr val="accent2">
            <a:hueOff val="-661686"/>
            <a:satOff val="746"/>
            <a:lumOff val="1765"/>
            <a:alphaOff val="0"/>
          </a:schemeClr>
        </a:solidFill>
        <a:ln w="19050" cap="flat" cmpd="sng" algn="ctr">
          <a:solidFill>
            <a:schemeClr val="accent2">
              <a:hueOff val="-661686"/>
              <a:satOff val="746"/>
              <a:lumOff val="17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C224A6-4A92-464F-AAED-E03553AF46B1}">
      <dsp:nvSpPr>
        <dsp:cNvPr id="0" name=""/>
        <dsp:cNvSpPr/>
      </dsp:nvSpPr>
      <dsp:spPr>
        <a:xfrm>
          <a:off x="0" y="1354825"/>
          <a:ext cx="6451943" cy="1289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Provide education and training to staff, residents, and family members to help them understand the implications of, and basic prevention and control measures for, COVID-19.</a:t>
          </a:r>
        </a:p>
      </dsp:txBody>
      <dsp:txXfrm>
        <a:off x="0" y="1354825"/>
        <a:ext cx="6451943" cy="1289593"/>
      </dsp:txXfrm>
    </dsp:sp>
    <dsp:sp modelId="{E2722F08-8928-4877-8DA9-C4A369086A89}">
      <dsp:nvSpPr>
        <dsp:cNvPr id="0" name=""/>
        <dsp:cNvSpPr/>
      </dsp:nvSpPr>
      <dsp:spPr>
        <a:xfrm>
          <a:off x="0" y="2644418"/>
          <a:ext cx="6451943" cy="0"/>
        </a:xfrm>
        <a:prstGeom prst="line">
          <a:avLst/>
        </a:prstGeom>
        <a:solidFill>
          <a:schemeClr val="accent2">
            <a:hueOff val="-1323373"/>
            <a:satOff val="1492"/>
            <a:lumOff val="3530"/>
            <a:alphaOff val="0"/>
          </a:schemeClr>
        </a:solidFill>
        <a:ln w="19050"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487089-122F-45A0-818C-0B37AE0F39A5}">
      <dsp:nvSpPr>
        <dsp:cNvPr id="0" name=""/>
        <dsp:cNvSpPr/>
      </dsp:nvSpPr>
      <dsp:spPr>
        <a:xfrm>
          <a:off x="0" y="2644418"/>
          <a:ext cx="6445642" cy="1821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Identify language and reading-level appropriate materials to supplement and support education and training programs to staff, residents, and their families.  </a:t>
          </a:r>
        </a:p>
        <a:p>
          <a:pPr marL="0" lvl="0" indent="0" algn="l" defTabSz="889000">
            <a:lnSpc>
              <a:spcPct val="90000"/>
            </a:lnSpc>
            <a:spcBef>
              <a:spcPct val="0"/>
            </a:spcBef>
            <a:spcAft>
              <a:spcPct val="35000"/>
            </a:spcAft>
            <a:buNone/>
          </a:pPr>
          <a:r>
            <a:rPr lang="en-US" sz="2000" kern="1200" dirty="0"/>
            <a:t>Ensure there is a plan to obtain these materials.</a:t>
          </a:r>
        </a:p>
      </dsp:txBody>
      <dsp:txXfrm>
        <a:off x="0" y="2644418"/>
        <a:ext cx="6445642" cy="182122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06CAB-1989-4FF6-9C05-69DDFC5685A5}" type="datetimeFigureOut">
              <a:rPr lang="en-US" smtClean="0"/>
              <a:t>3/30/2020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E28EAC-7BE3-49FE-A360-0C6FAE24035D}" type="slidenum">
              <a:rPr lang="en-US" smtClean="0"/>
              <a:t>‹#›</a:t>
            </a:fld>
            <a:endParaRPr lang="en-US"/>
          </a:p>
        </p:txBody>
      </p:sp>
    </p:spTree>
    <p:extLst>
      <p:ext uri="{BB962C8B-B14F-4D97-AF65-F5344CB8AC3E}">
        <p14:creationId xmlns:p14="http://schemas.microsoft.com/office/powerpoint/2010/main" val="4097610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Coronavirus is currently affecting 178 countries around the world and this </a:t>
            </a:r>
            <a:r>
              <a:rPr lang="en-US"/>
              <a:t>number is changing </a:t>
            </a:r>
            <a:r>
              <a:rPr lang="en-US" dirty="0"/>
              <a:t>rapidly.   The elderly and persons with compromised immune systems are at the most risk of severe illness or death if infected with the Coronavirus.  CMS major focus is Infection Control Prevention.  Each facility should develop a COVID-19 response plan for a self-assessment of the strength's and weaknesses of current preparedness efforts.</a:t>
            </a:r>
          </a:p>
        </p:txBody>
      </p:sp>
      <p:sp>
        <p:nvSpPr>
          <p:cNvPr id="4" name="Slide Number Placeholder 3"/>
          <p:cNvSpPr>
            <a:spLocks noGrp="1"/>
          </p:cNvSpPr>
          <p:nvPr>
            <p:ph type="sldNum" sz="quarter" idx="5"/>
          </p:nvPr>
        </p:nvSpPr>
        <p:spPr/>
        <p:txBody>
          <a:bodyPr/>
          <a:lstStyle/>
          <a:p>
            <a:fld id="{D0E28EAC-7BE3-49FE-A360-0C6FAE24035D}" type="slidenum">
              <a:rPr lang="en-US" smtClean="0"/>
              <a:t>1</a:t>
            </a:fld>
            <a:endParaRPr lang="en-US"/>
          </a:p>
        </p:txBody>
      </p:sp>
    </p:spTree>
    <p:extLst>
      <p:ext uri="{BB962C8B-B14F-4D97-AF65-F5344CB8AC3E}">
        <p14:creationId xmlns:p14="http://schemas.microsoft.com/office/powerpoint/2010/main" val="1451673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28EAC-7BE3-49FE-A360-0C6FAE24035D}" type="slidenum">
              <a:rPr lang="en-US" smtClean="0"/>
              <a:t>16</a:t>
            </a:fld>
            <a:endParaRPr lang="en-US"/>
          </a:p>
        </p:txBody>
      </p:sp>
    </p:spTree>
    <p:extLst>
      <p:ext uri="{BB962C8B-B14F-4D97-AF65-F5344CB8AC3E}">
        <p14:creationId xmlns:p14="http://schemas.microsoft.com/office/powerpoint/2010/main" val="3510517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reading-level appropriate and language materials may be obtained through state and federal public health agencies and professional organizations.</a:t>
            </a:r>
          </a:p>
        </p:txBody>
      </p:sp>
      <p:sp>
        <p:nvSpPr>
          <p:cNvPr id="4" name="Slide Number Placeholder 3"/>
          <p:cNvSpPr>
            <a:spLocks noGrp="1"/>
          </p:cNvSpPr>
          <p:nvPr>
            <p:ph type="sldNum" sz="quarter" idx="5"/>
          </p:nvPr>
        </p:nvSpPr>
        <p:spPr/>
        <p:txBody>
          <a:bodyPr/>
          <a:lstStyle/>
          <a:p>
            <a:fld id="{D0E28EAC-7BE3-49FE-A360-0C6FAE24035D}" type="slidenum">
              <a:rPr lang="en-US" smtClean="0"/>
              <a:t>18</a:t>
            </a:fld>
            <a:endParaRPr lang="en-US"/>
          </a:p>
        </p:txBody>
      </p:sp>
    </p:spTree>
    <p:extLst>
      <p:ext uri="{BB962C8B-B14F-4D97-AF65-F5344CB8AC3E}">
        <p14:creationId xmlns:p14="http://schemas.microsoft.com/office/powerpoint/2010/main" val="3132671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Equipment may include IV pumps and medications.</a:t>
            </a:r>
          </a:p>
        </p:txBody>
      </p:sp>
      <p:sp>
        <p:nvSpPr>
          <p:cNvPr id="4" name="Slide Number Placeholder 3"/>
          <p:cNvSpPr>
            <a:spLocks noGrp="1"/>
          </p:cNvSpPr>
          <p:nvPr>
            <p:ph type="sldNum" sz="quarter" idx="5"/>
          </p:nvPr>
        </p:nvSpPr>
        <p:spPr/>
        <p:txBody>
          <a:bodyPr/>
          <a:lstStyle/>
          <a:p>
            <a:fld id="{D0E28EAC-7BE3-49FE-A360-0C6FAE24035D}" type="slidenum">
              <a:rPr lang="en-US" smtClean="0"/>
              <a:t>22</a:t>
            </a:fld>
            <a:endParaRPr lang="en-US"/>
          </a:p>
        </p:txBody>
      </p:sp>
    </p:spTree>
    <p:extLst>
      <p:ext uri="{BB962C8B-B14F-4D97-AF65-F5344CB8AC3E}">
        <p14:creationId xmlns:p14="http://schemas.microsoft.com/office/powerpoint/2010/main" val="873960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We are pleased to </a:t>
            </a:r>
            <a:r>
              <a:rPr lang="en-US" sz="1200" b="1" kern="1200" dirty="0" err="1">
                <a:solidFill>
                  <a:schemeClr val="tx1"/>
                </a:solidFill>
                <a:effectLst/>
                <a:latin typeface="+mn-lt"/>
                <a:ea typeface="+mn-ea"/>
                <a:cs typeface="+mn-cs"/>
              </a:rPr>
              <a:t>present..Our</a:t>
            </a:r>
            <a:r>
              <a:rPr lang="en-US" sz="1200" b="1" kern="1200" dirty="0">
                <a:solidFill>
                  <a:schemeClr val="tx1"/>
                </a:solidFill>
                <a:effectLst/>
                <a:latin typeface="+mn-lt"/>
                <a:ea typeface="+mn-ea"/>
                <a:cs typeface="+mn-cs"/>
              </a:rPr>
              <a:t> Expert Panelist for today:</a:t>
            </a:r>
          </a:p>
          <a:p>
            <a:r>
              <a:rPr lang="en-US" sz="1200" b="1" kern="1200" dirty="0">
                <a:solidFill>
                  <a:schemeClr val="tx1"/>
                </a:solidFill>
                <a:effectLst/>
                <a:latin typeface="+mn-lt"/>
                <a:ea typeface="+mn-ea"/>
                <a:cs typeface="+mn-cs"/>
              </a:rPr>
              <a:t>David S. Barmak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Has been the </a:t>
            </a:r>
            <a:r>
              <a:rPr lang="en-US" sz="1200" b="1" kern="1200" dirty="0">
                <a:solidFill>
                  <a:schemeClr val="tx1"/>
                </a:solidFill>
                <a:effectLst/>
                <a:latin typeface="+mn-lt"/>
                <a:ea typeface="+mn-ea"/>
                <a:cs typeface="+mn-cs"/>
              </a:rPr>
              <a:t>Chief Executive Officer Of Med-Net Concepts   since 1997</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He received a JD from Cornell University and has lectured and written extensively in the areas of corporate compliance, risk management and operational legal affairs.</a:t>
            </a:r>
          </a:p>
          <a:p>
            <a:r>
              <a:rPr lang="en-US" sz="1200" b="1" kern="1200" dirty="0">
                <a:solidFill>
                  <a:schemeClr val="tx1"/>
                </a:solidFill>
                <a:effectLst/>
                <a:latin typeface="+mn-lt"/>
                <a:ea typeface="+mn-ea"/>
                <a:cs typeface="+mn-cs"/>
              </a:rPr>
              <a:t>Susan E. Harris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Is a licensed nursing home administrator with over 30 years experience and has been with Med-Net Concepts since 2018.  She is knowledgeable in all aspects of skilled nursing facility operations including regulatory, HIPAA, ethics and compliance, QAPI/Performance and outcome evaluation</a:t>
            </a:r>
          </a:p>
          <a:p>
            <a:endParaRPr lang="en-US" dirty="0"/>
          </a:p>
        </p:txBody>
      </p:sp>
      <p:sp>
        <p:nvSpPr>
          <p:cNvPr id="4" name="Slide Number Placeholder 3"/>
          <p:cNvSpPr>
            <a:spLocks noGrp="1"/>
          </p:cNvSpPr>
          <p:nvPr>
            <p:ph type="sldNum" sz="quarter" idx="5"/>
          </p:nvPr>
        </p:nvSpPr>
        <p:spPr/>
        <p:txBody>
          <a:bodyPr/>
          <a:lstStyle/>
          <a:p>
            <a:fld id="{D0E28EAC-7BE3-49FE-A360-0C6FAE24035D}" type="slidenum">
              <a:rPr lang="en-US" smtClean="0"/>
              <a:t>25</a:t>
            </a:fld>
            <a:endParaRPr lang="en-US"/>
          </a:p>
        </p:txBody>
      </p:sp>
    </p:spTree>
    <p:extLst>
      <p:ext uri="{BB962C8B-B14F-4D97-AF65-F5344CB8AC3E}">
        <p14:creationId xmlns:p14="http://schemas.microsoft.com/office/powerpoint/2010/main" val="17916721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smtClean="0"/>
              <a:t>27</a:t>
            </a:fld>
            <a:endParaRPr lang="en-US"/>
          </a:p>
        </p:txBody>
      </p:sp>
    </p:spTree>
    <p:extLst>
      <p:ext uri="{BB962C8B-B14F-4D97-AF65-F5344CB8AC3E}">
        <p14:creationId xmlns:p14="http://schemas.microsoft.com/office/powerpoint/2010/main" val="3528472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presenter today for this course is Michelle Harubin, a registered nurse who has been Med-Net Compliance since 2016.  Michelle’s role at Med-Net is to provide compliance education on various topics dealing with fraud, privacy and data management.  All of Med-Net’s compliance education programs are designed to communicate standards and procedures in a meaningful and effective manner.</a:t>
            </a:r>
          </a:p>
        </p:txBody>
      </p:sp>
      <p:sp>
        <p:nvSpPr>
          <p:cNvPr id="4" name="Slide Number Placeholder 3"/>
          <p:cNvSpPr>
            <a:spLocks noGrp="1"/>
          </p:cNvSpPr>
          <p:nvPr>
            <p:ph type="sldNum" sz="quarter" idx="5"/>
          </p:nvPr>
        </p:nvSpPr>
        <p:spPr/>
        <p:txBody>
          <a:bodyPr/>
          <a:lstStyle/>
          <a:p>
            <a:fld id="{D0E28EAC-7BE3-49FE-A360-0C6FAE24035D}" type="slidenum">
              <a:rPr lang="en-US" smtClean="0"/>
              <a:t>2</a:t>
            </a:fld>
            <a:endParaRPr lang="en-US"/>
          </a:p>
        </p:txBody>
      </p:sp>
    </p:spTree>
    <p:extLst>
      <p:ext uri="{BB962C8B-B14F-4D97-AF65-F5344CB8AC3E}">
        <p14:creationId xmlns:p14="http://schemas.microsoft.com/office/powerpoint/2010/main" val="1258857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checklist identifies key areas that long-term care facilities should consider in their COVID-19 planning.  This tool can be used to self-assess the strengths and weaknesses of current preparedness efforts.  The checklist is not mandatory but rather it highlights important areas to review to prepare for the possibility of residents with COVID-19.</a:t>
            </a:r>
          </a:p>
        </p:txBody>
      </p:sp>
      <p:sp>
        <p:nvSpPr>
          <p:cNvPr id="4" name="Slide Number Placeholder 3"/>
          <p:cNvSpPr>
            <a:spLocks noGrp="1"/>
          </p:cNvSpPr>
          <p:nvPr>
            <p:ph type="sldNum" sz="quarter" idx="5"/>
          </p:nvPr>
        </p:nvSpPr>
        <p:spPr/>
        <p:txBody>
          <a:bodyPr/>
          <a:lstStyle/>
          <a:p>
            <a:fld id="{D0E28EAC-7BE3-49FE-A360-0C6FAE24035D}" type="slidenum">
              <a:rPr lang="en-US" smtClean="0"/>
              <a:t>4</a:t>
            </a:fld>
            <a:endParaRPr lang="en-US"/>
          </a:p>
        </p:txBody>
      </p:sp>
    </p:spTree>
    <p:extLst>
      <p:ext uri="{BB962C8B-B14F-4D97-AF65-F5344CB8AC3E}">
        <p14:creationId xmlns:p14="http://schemas.microsoft.com/office/powerpoint/2010/main" val="2959099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Members of the planning committee should include the administrator, medical director, director of nursing, infection control, infection control, occupational health, staff trainer. Maintenance services, environmental services, dietary, pharmacy services, rehab services, transportation services, purchasing, facility staff representative, and other members as appropriate (clergy, resident and family representative, quality improvement, </a:t>
            </a:r>
            <a:r>
              <a:rPr lang="en-US" dirty="0" err="1"/>
              <a:t>etc</a:t>
            </a:r>
            <a:r>
              <a:rPr lang="en-US" dirty="0"/>
              <a:t>)</a:t>
            </a:r>
          </a:p>
        </p:txBody>
      </p:sp>
      <p:sp>
        <p:nvSpPr>
          <p:cNvPr id="4" name="Slide Number Placeholder 3"/>
          <p:cNvSpPr>
            <a:spLocks noGrp="1"/>
          </p:cNvSpPr>
          <p:nvPr>
            <p:ph type="sldNum" sz="quarter" idx="5"/>
          </p:nvPr>
        </p:nvSpPr>
        <p:spPr/>
        <p:txBody>
          <a:bodyPr/>
          <a:lstStyle/>
          <a:p>
            <a:fld id="{D0E28EAC-7BE3-49FE-A360-0C6FAE24035D}" type="slidenum">
              <a:rPr lang="en-US" smtClean="0"/>
              <a:t>8</a:t>
            </a:fld>
            <a:endParaRPr lang="en-US"/>
          </a:p>
        </p:txBody>
      </p:sp>
    </p:spTree>
    <p:extLst>
      <p:ext uri="{BB962C8B-B14F-4D97-AF65-F5344CB8AC3E}">
        <p14:creationId xmlns:p14="http://schemas.microsoft.com/office/powerpoint/2010/main" val="1393102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28EAC-7BE3-49FE-A360-0C6FAE24035D}" type="slidenum">
              <a:rPr lang="en-US" smtClean="0"/>
              <a:t>10</a:t>
            </a:fld>
            <a:endParaRPr lang="en-US"/>
          </a:p>
        </p:txBody>
      </p:sp>
    </p:spTree>
    <p:extLst>
      <p:ext uri="{BB962C8B-B14F-4D97-AF65-F5344CB8AC3E}">
        <p14:creationId xmlns:p14="http://schemas.microsoft.com/office/powerpoint/2010/main" val="162364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Interventions may include Cohorting and isolation.</a:t>
            </a:r>
          </a:p>
          <a:p>
            <a:r>
              <a:rPr lang="en-US" dirty="0"/>
              <a:t>For undiagnosed respiratory infection, standard, contact and droplet precautions with eye protection are recommended unless the suspected diagnosis requires airborne precautions (i.e. tuberculosis)</a:t>
            </a:r>
          </a:p>
        </p:txBody>
      </p:sp>
      <p:sp>
        <p:nvSpPr>
          <p:cNvPr id="4" name="Slide Number Placeholder 3"/>
          <p:cNvSpPr>
            <a:spLocks noGrp="1"/>
          </p:cNvSpPr>
          <p:nvPr>
            <p:ph type="sldNum" sz="quarter" idx="5"/>
          </p:nvPr>
        </p:nvSpPr>
        <p:spPr/>
        <p:txBody>
          <a:bodyPr/>
          <a:lstStyle/>
          <a:p>
            <a:fld id="{D0E28EAC-7BE3-49FE-A360-0C6FAE24035D}" type="slidenum">
              <a:rPr lang="en-US" smtClean="0"/>
              <a:t>11</a:t>
            </a:fld>
            <a:endParaRPr lang="en-US"/>
          </a:p>
        </p:txBody>
      </p:sp>
    </p:spTree>
    <p:extLst>
      <p:ext uri="{BB962C8B-B14F-4D97-AF65-F5344CB8AC3E}">
        <p14:creationId xmlns:p14="http://schemas.microsoft.com/office/powerpoint/2010/main" val="3999340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public health points of contact should include local, state and state’s long-term care professional/trade association and any healthcare coalitions.  The point of contact and their contact information should be readily available.</a:t>
            </a:r>
          </a:p>
        </p:txBody>
      </p:sp>
      <p:sp>
        <p:nvSpPr>
          <p:cNvPr id="4" name="Slide Number Placeholder 3"/>
          <p:cNvSpPr>
            <a:spLocks noGrp="1"/>
          </p:cNvSpPr>
          <p:nvPr>
            <p:ph type="sldNum" sz="quarter" idx="5"/>
          </p:nvPr>
        </p:nvSpPr>
        <p:spPr/>
        <p:txBody>
          <a:bodyPr/>
          <a:lstStyle/>
          <a:p>
            <a:fld id="{D0E28EAC-7BE3-49FE-A360-0C6FAE24035D}" type="slidenum">
              <a:rPr lang="en-US" smtClean="0"/>
              <a:t>12</a:t>
            </a:fld>
            <a:endParaRPr lang="en-US"/>
          </a:p>
        </p:txBody>
      </p:sp>
    </p:spTree>
    <p:extLst>
      <p:ext uri="{BB962C8B-B14F-4D97-AF65-F5344CB8AC3E}">
        <p14:creationId xmlns:p14="http://schemas.microsoft.com/office/powerpoint/2010/main" val="1525377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healthcare entities that would be important for contact during information for a COVID-19 outbreak may include other long-term care facilities in the area, local hospitals, and relevant community organizations.</a:t>
            </a:r>
          </a:p>
        </p:txBody>
      </p:sp>
      <p:sp>
        <p:nvSpPr>
          <p:cNvPr id="4" name="Slide Number Placeholder 3"/>
          <p:cNvSpPr>
            <a:spLocks noGrp="1"/>
          </p:cNvSpPr>
          <p:nvPr>
            <p:ph type="sldNum" sz="quarter" idx="5"/>
          </p:nvPr>
        </p:nvSpPr>
        <p:spPr/>
        <p:txBody>
          <a:bodyPr/>
          <a:lstStyle/>
          <a:p>
            <a:fld id="{D0E28EAC-7BE3-49FE-A360-0C6FAE24035D}" type="slidenum">
              <a:rPr lang="en-US" smtClean="0"/>
              <a:t>13</a:t>
            </a:fld>
            <a:endParaRPr lang="en-US"/>
          </a:p>
        </p:txBody>
      </p:sp>
    </p:spTree>
    <p:extLst>
      <p:ext uri="{BB962C8B-B14F-4D97-AF65-F5344CB8AC3E}">
        <p14:creationId xmlns:p14="http://schemas.microsoft.com/office/powerpoint/2010/main" val="3633123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contact information for the healthcare coalition should be available with the preparedness plan.</a:t>
            </a:r>
          </a:p>
        </p:txBody>
      </p:sp>
      <p:sp>
        <p:nvSpPr>
          <p:cNvPr id="4" name="Slide Number Placeholder 3"/>
          <p:cNvSpPr>
            <a:spLocks noGrp="1"/>
          </p:cNvSpPr>
          <p:nvPr>
            <p:ph type="sldNum" sz="quarter" idx="5"/>
          </p:nvPr>
        </p:nvSpPr>
        <p:spPr/>
        <p:txBody>
          <a:bodyPr/>
          <a:lstStyle/>
          <a:p>
            <a:fld id="{D0E28EAC-7BE3-49FE-A360-0C6FAE24035D}" type="slidenum">
              <a:rPr lang="en-US" smtClean="0"/>
              <a:t>14</a:t>
            </a:fld>
            <a:endParaRPr lang="en-US"/>
          </a:p>
        </p:txBody>
      </p:sp>
    </p:spTree>
    <p:extLst>
      <p:ext uri="{BB962C8B-B14F-4D97-AF65-F5344CB8AC3E}">
        <p14:creationId xmlns:p14="http://schemas.microsoft.com/office/powerpoint/2010/main" val="1024415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6000" b="1" cap="all"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a:t>©2020 Med-Net Compliance, LLC. All Rights Reserved</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5E646B8-417B-4281-9E1A-F296089094FB}"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E00F541F-10D6-4875-8048-73BB54FF10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1140" y="6194409"/>
            <a:ext cx="1783735" cy="423961"/>
          </a:xfrm>
          <a:prstGeom prst="rect">
            <a:avLst/>
          </a:prstGeom>
          <a:solidFill>
            <a:schemeClr val="bg1"/>
          </a:solidFill>
        </p:spPr>
      </p:pic>
    </p:spTree>
    <p:extLst>
      <p:ext uri="{BB962C8B-B14F-4D97-AF65-F5344CB8AC3E}">
        <p14:creationId xmlns:p14="http://schemas.microsoft.com/office/powerpoint/2010/main" val="3961993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marL="344488" indent="-298450">
              <a:buFont typeface="Wingdings" panose="05000000000000000000" pitchFamily="2" charset="2"/>
              <a:buChar char="v"/>
              <a:defRPr/>
            </a:lvl1pPr>
            <a:lvl2pPr marL="569913" indent="-182563">
              <a:defRPr/>
            </a:lvl2pPr>
            <a:lvl3pPr marL="800100" indent="-182563">
              <a:buFont typeface="Courier New" panose="02070309020205020404" pitchFamily="49" charset="0"/>
              <a:buChar char="o"/>
              <a:defRPr/>
            </a:lvl3pPr>
            <a:lvl4pPr marL="1005840" indent="-182880">
              <a:buFont typeface="Wingdings" panose="05000000000000000000" pitchFamily="2" charset="2"/>
              <a:buChar char="Ø"/>
              <a:defRPr/>
            </a:lvl4pPr>
            <a:lvl5pPr marL="1198563" indent="-182563">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a:t>©2020 Med-Net Compliance, LLC. All Rights Reserved</a:t>
            </a:r>
          </a:p>
        </p:txBody>
      </p:sp>
      <p:sp>
        <p:nvSpPr>
          <p:cNvPr id="6" name="Slide Number Placeholder 5"/>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1545852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lvl1pPr marL="344488" indent="-298450">
              <a:buFont typeface="Wingdings" panose="05000000000000000000" pitchFamily="2" charset="2"/>
              <a:buChar char="v"/>
              <a:defRPr/>
            </a:lvl1pPr>
            <a:lvl2pPr marL="569913" indent="-182563">
              <a:defRPr/>
            </a:lvl2pPr>
            <a:lvl3pPr marL="800100" indent="-182563">
              <a:buFont typeface="Courier New" panose="02070309020205020404" pitchFamily="49" charset="0"/>
              <a:buChar char="o"/>
              <a:defRPr/>
            </a:lvl3pPr>
            <a:lvl4pPr marL="1005840" indent="-182880">
              <a:buFont typeface="Wingdings" panose="05000000000000000000" pitchFamily="2" charset="2"/>
              <a:buChar char="Ø"/>
              <a:defRPr/>
            </a:lvl4pPr>
            <a:lvl5pPr marL="1198563" indent="-182563">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a:t>©2020 Med-Net Compliance, LLC. All Rights Reserved</a:t>
            </a:r>
          </a:p>
        </p:txBody>
      </p:sp>
      <p:sp>
        <p:nvSpPr>
          <p:cNvPr id="6" name="Slide Number Placeholder 5"/>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1690634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925122"/>
          </a:xfrm>
        </p:spPr>
        <p:txBody>
          <a:bodyPr/>
          <a:lstStyle>
            <a:lvl1pPr>
              <a:defRPr b="1"/>
            </a:lvl1pPr>
          </a:lstStyle>
          <a:p>
            <a:r>
              <a:rPr lang="en-US" dirty="0"/>
              <a:t>Click to edit Master title style</a:t>
            </a:r>
          </a:p>
        </p:txBody>
      </p:sp>
      <p:sp>
        <p:nvSpPr>
          <p:cNvPr id="3" name="Content Placeholder 2"/>
          <p:cNvSpPr>
            <a:spLocks noGrp="1"/>
          </p:cNvSpPr>
          <p:nvPr>
            <p:ph idx="1"/>
          </p:nvPr>
        </p:nvSpPr>
        <p:spPr>
          <a:xfrm>
            <a:off x="1143000" y="1594456"/>
            <a:ext cx="9872871" cy="4501544"/>
          </a:xfrm>
        </p:spPr>
        <p:txBody>
          <a:bodyPr/>
          <a:lstStyle>
            <a:lvl1pPr marL="344488" indent="-298450">
              <a:buFont typeface="Wingdings" panose="05000000000000000000" pitchFamily="2" charset="2"/>
              <a:buChar char="v"/>
              <a:defRPr sz="2400"/>
            </a:lvl1pPr>
            <a:lvl2pPr marL="569913" indent="-182563">
              <a:defRPr sz="2200"/>
            </a:lvl2pPr>
            <a:lvl3pPr marL="744538" indent="-182563">
              <a:buFont typeface="Courier New" panose="02070309020205020404" pitchFamily="49" charset="0"/>
              <a:buChar char="o"/>
              <a:defRPr sz="2000"/>
            </a:lvl3pPr>
            <a:lvl4pPr marL="969963" indent="-182563">
              <a:buFont typeface="Wingdings" panose="05000000000000000000" pitchFamily="2" charset="2"/>
              <a:buChar char="Ø"/>
              <a:defRPr sz="1800"/>
            </a:lvl4pPr>
            <a:lvl5pPr marL="1144588" indent="-182563">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a:t>©2020 Med-Net Compliance, LLC. All Rights Reserved</a:t>
            </a:r>
          </a:p>
        </p:txBody>
      </p:sp>
      <p:sp>
        <p:nvSpPr>
          <p:cNvPr id="6" name="Slide Number Placeholder 5"/>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214824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897725"/>
            <a:ext cx="9966960" cy="2201930"/>
          </a:xfrm>
        </p:spPr>
        <p:txBody>
          <a:bodyPr anchor="b">
            <a:noAutofit/>
          </a:bodyPr>
          <a:lstStyle>
            <a:lvl1pPr algn="ctr">
              <a:lnSpc>
                <a:spcPct val="85000"/>
              </a:lnSpc>
              <a:defRPr sz="5400" b="1" cap="all" baseline="0"/>
            </a:lvl1pPr>
          </a:lstStyle>
          <a:p>
            <a:r>
              <a:rPr lang="en-US" dirty="0"/>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a:t>©2020 Med-Net Compliance, LLC. All Rights Reserved</a:t>
            </a:r>
          </a:p>
        </p:txBody>
      </p:sp>
      <p:sp>
        <p:nvSpPr>
          <p:cNvPr id="6" name="Slide Number Placeholder 5"/>
          <p:cNvSpPr>
            <a:spLocks noGrp="1"/>
          </p:cNvSpPr>
          <p:nvPr>
            <p:ph type="sldNum" sz="quarter" idx="12"/>
          </p:nvPr>
        </p:nvSpPr>
        <p:spPr/>
        <p:txBody>
          <a:bodyPr/>
          <a:lstStyle/>
          <a:p>
            <a:fld id="{45E646B8-417B-4281-9E1A-F296089094FB}"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9194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43000" y="1731779"/>
            <a:ext cx="4754880" cy="4260068"/>
          </a:xfrm>
        </p:spPr>
        <p:txBody>
          <a:bodyPr/>
          <a:lstStyle>
            <a:lvl1pPr marL="344488" indent="-298450">
              <a:buFont typeface="Wingdings" panose="05000000000000000000" pitchFamily="2" charset="2"/>
              <a:buChar char="v"/>
              <a:defRPr sz="2400"/>
            </a:lvl1pPr>
            <a:lvl2pPr marL="569913" indent="-182563">
              <a:defRPr sz="2200"/>
            </a:lvl2pPr>
            <a:lvl3pPr marL="731520" indent="-182880">
              <a:buFont typeface="Courier New" panose="02070309020205020404" pitchFamily="49" charset="0"/>
              <a:buChar char="o"/>
              <a:defRPr sz="2000"/>
            </a:lvl3pPr>
            <a:lvl4pPr marL="914400" indent="-182563">
              <a:buFont typeface="Wingdings" panose="05000000000000000000" pitchFamily="2" charset="2"/>
              <a:buChar char="Ø"/>
              <a:defRPr sz="1800"/>
            </a:lvl4pPr>
            <a:lvl5pPr marL="1084263" indent="-182563">
              <a:buFont typeface="Wingdings" panose="05000000000000000000" pitchFamily="2" charset="2"/>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63640" y="1731779"/>
            <a:ext cx="4754880" cy="4260068"/>
          </a:xfrm>
        </p:spPr>
        <p:txBody>
          <a:bodyPr/>
          <a:lstStyle>
            <a:lvl1pPr marL="344488" indent="-298450">
              <a:buFont typeface="Wingdings" panose="05000000000000000000" pitchFamily="2" charset="2"/>
              <a:buChar char="v"/>
              <a:defRPr sz="2400"/>
            </a:lvl1pPr>
            <a:lvl2pPr marL="569913" indent="-182563">
              <a:defRPr sz="2200"/>
            </a:lvl2pPr>
            <a:lvl3pPr marL="744538" indent="-182563">
              <a:buFont typeface="Courier New" panose="02070309020205020404" pitchFamily="49" charset="0"/>
              <a:buChar char="o"/>
              <a:defRPr sz="2000"/>
            </a:lvl3pPr>
            <a:lvl4pPr marL="969963" indent="-182563">
              <a:buFont typeface="Wingdings" panose="05000000000000000000" pitchFamily="2" charset="2"/>
              <a:buChar char="Ø"/>
              <a:defRPr sz="1800"/>
            </a:lvl4pPr>
            <a:lvl5pPr marL="1144588" indent="-182563">
              <a:buFont typeface="Wingdings" panose="05000000000000000000" pitchFamily="2" charset="2"/>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r>
              <a:rPr lang="en-US"/>
              <a:t>©2020 Med-Net Compliance, LLC. All Rights Reserved</a:t>
            </a:r>
            <a:endParaRPr lang="en-US" dirty="0"/>
          </a:p>
        </p:txBody>
      </p:sp>
      <p:sp>
        <p:nvSpPr>
          <p:cNvPr id="7" name="Slide Number Placeholder 6"/>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2143643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143000" y="609600"/>
            <a:ext cx="9875520" cy="943502"/>
          </a:xfrm>
        </p:spPr>
        <p:txBody>
          <a:bodyPr/>
          <a:lstStyle>
            <a:lvl1pPr>
              <a:defRPr b="1"/>
            </a:lvl1pPr>
          </a:lstStyle>
          <a:p>
            <a:r>
              <a:rPr lang="en-US" dirty="0"/>
              <a:t>Click to edit Master title style</a:t>
            </a:r>
          </a:p>
        </p:txBody>
      </p:sp>
      <p:sp>
        <p:nvSpPr>
          <p:cNvPr id="3" name="Text Placeholder 2"/>
          <p:cNvSpPr>
            <a:spLocks noGrp="1"/>
          </p:cNvSpPr>
          <p:nvPr>
            <p:ph type="body" idx="1"/>
          </p:nvPr>
        </p:nvSpPr>
        <p:spPr>
          <a:xfrm>
            <a:off x="1143000" y="174759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600756"/>
            <a:ext cx="4754880" cy="3504007"/>
          </a:xfrm>
        </p:spPr>
        <p:txBody>
          <a:bodyPr/>
          <a:lstStyle>
            <a:lvl1pPr marL="344488" indent="-298450">
              <a:buFont typeface="Wingdings" panose="05000000000000000000" pitchFamily="2" charset="2"/>
              <a:buChar char="v"/>
              <a:defRPr sz="2200"/>
            </a:lvl1pPr>
            <a:lvl2pPr marL="569913" indent="-182563">
              <a:defRPr sz="2000"/>
            </a:lvl2pPr>
            <a:lvl3pPr marL="744538" indent="-182563">
              <a:buFont typeface="Courier New" panose="02070309020205020404" pitchFamily="49" charset="0"/>
              <a:buChar char="o"/>
              <a:defRPr sz="1800"/>
            </a:lvl3pPr>
            <a:lvl4pPr marL="914400" indent="-182563">
              <a:buFont typeface="Wingdings" panose="05000000000000000000" pitchFamily="2" charset="2"/>
              <a:buChar char="Ø"/>
              <a:defRPr sz="1600"/>
            </a:lvl4pPr>
            <a:lvl5pPr marL="1084263" indent="-182563">
              <a:buFont typeface="Wingdings" panose="05000000000000000000" pitchFamily="2" charset="2"/>
              <a:buChar char="§"/>
              <a:defRPr sz="15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63640" y="174759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600756"/>
            <a:ext cx="4754880" cy="3501846"/>
          </a:xfrm>
        </p:spPr>
        <p:txBody>
          <a:bodyPr/>
          <a:lstStyle>
            <a:lvl1pPr marL="344488" indent="-298450">
              <a:buFont typeface="Wingdings" panose="05000000000000000000" pitchFamily="2" charset="2"/>
              <a:buChar char="v"/>
              <a:defRPr sz="2200"/>
            </a:lvl1pPr>
            <a:lvl2pPr marL="569913" indent="-182563">
              <a:defRPr sz="2000"/>
            </a:lvl2pPr>
            <a:lvl3pPr marL="800100" indent="-182563">
              <a:buFont typeface="Courier New" panose="02070309020205020404" pitchFamily="49" charset="0"/>
              <a:buChar char="o"/>
              <a:defRPr sz="1800"/>
            </a:lvl3pPr>
            <a:lvl4pPr marL="1005840" indent="-182880">
              <a:buFont typeface="Wingdings" panose="05000000000000000000" pitchFamily="2" charset="2"/>
              <a:buChar char="Ø"/>
              <a:defRPr sz="1600"/>
            </a:lvl4pPr>
            <a:lvl5pPr marL="1198563" indent="-182563">
              <a:buFont typeface="Wingdings" panose="05000000000000000000" pitchFamily="2" charset="2"/>
              <a:buChar char="§"/>
              <a:defRPr sz="15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1"/>
          </p:nvPr>
        </p:nvSpPr>
        <p:spPr/>
        <p:txBody>
          <a:bodyPr/>
          <a:lstStyle/>
          <a:p>
            <a:r>
              <a:rPr lang="en-US"/>
              <a:t>©2020 Med-Net Compliance, LLC. All Rights Reserved</a:t>
            </a:r>
          </a:p>
        </p:txBody>
      </p:sp>
      <p:sp>
        <p:nvSpPr>
          <p:cNvPr id="9" name="Slide Number Placeholder 8"/>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284238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4" name="Footer Placeholder 3"/>
          <p:cNvSpPr>
            <a:spLocks noGrp="1"/>
          </p:cNvSpPr>
          <p:nvPr>
            <p:ph type="ftr" sz="quarter" idx="11"/>
          </p:nvPr>
        </p:nvSpPr>
        <p:spPr/>
        <p:txBody>
          <a:bodyPr/>
          <a:lstStyle/>
          <a:p>
            <a:r>
              <a:rPr lang="en-US"/>
              <a:t>©2020 Med-Net Compliance, LLC. All Rights Reserved</a:t>
            </a:r>
          </a:p>
        </p:txBody>
      </p:sp>
      <p:sp>
        <p:nvSpPr>
          <p:cNvPr id="5" name="Slide Number Placeholder 4"/>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1730096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©2020 Med-Net Compliance, LLC. All Rights Reserved</a:t>
            </a:r>
          </a:p>
        </p:txBody>
      </p:sp>
      <p:sp>
        <p:nvSpPr>
          <p:cNvPr id="4" name="Slide Number Placeholder 3"/>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369018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1"/>
            </a:lvl1pPr>
          </a:lstStyle>
          <a:p>
            <a:r>
              <a:rPr lang="en-US" dirty="0"/>
              <a:t>Click to edit Master title style</a:t>
            </a:r>
          </a:p>
        </p:txBody>
      </p:sp>
      <p:sp>
        <p:nvSpPr>
          <p:cNvPr id="3" name="Content Placeholder 2"/>
          <p:cNvSpPr>
            <a:spLocks noGrp="1"/>
          </p:cNvSpPr>
          <p:nvPr>
            <p:ph idx="1"/>
          </p:nvPr>
        </p:nvSpPr>
        <p:spPr>
          <a:xfrm>
            <a:off x="5852159" y="1097280"/>
            <a:ext cx="5212080" cy="4663440"/>
          </a:xfrm>
        </p:spPr>
        <p:txBody>
          <a:bodyPr/>
          <a:lstStyle>
            <a:lvl1pPr marL="344488" indent="-298450">
              <a:buFont typeface="Wingdings" panose="05000000000000000000" pitchFamily="2" charset="2"/>
              <a:buChar char="v"/>
              <a:defRPr sz="2800"/>
            </a:lvl1pPr>
            <a:lvl2pPr marL="569913" indent="-182563">
              <a:defRPr sz="2600"/>
            </a:lvl2pPr>
            <a:lvl3pPr marL="731520" indent="-182880">
              <a:buFont typeface="Courier New" panose="02070309020205020404" pitchFamily="49" charset="0"/>
              <a:buChar char="o"/>
              <a:defRPr sz="2400"/>
            </a:lvl3pPr>
            <a:lvl4pPr marL="914400" indent="-182563">
              <a:buFont typeface="Wingdings" panose="05000000000000000000" pitchFamily="2" charset="2"/>
              <a:buChar char="Ø"/>
              <a:defRPr sz="2200"/>
            </a:lvl4pPr>
            <a:lvl5pPr marL="1084263" indent="-182563">
              <a:buFont typeface="Wingdings" panose="05000000000000000000" pitchFamily="2" charset="2"/>
              <a:buChar cha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©2020 Med-Net Compliance, LLC. All Rights Reserved</a:t>
            </a:r>
          </a:p>
        </p:txBody>
      </p:sp>
      <p:sp>
        <p:nvSpPr>
          <p:cNvPr id="7" name="Slide Number Placeholder 6"/>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2867616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1"/>
            </a:lvl1pPr>
          </a:lstStyle>
          <a:p>
            <a:r>
              <a:rPr lang="en-US" dirty="0"/>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©2020 Med-Net Compliance, LLC. All Rights Reserved</a:t>
            </a:r>
          </a:p>
        </p:txBody>
      </p:sp>
      <p:sp>
        <p:nvSpPr>
          <p:cNvPr id="7" name="Slide Number Placeholder 6"/>
          <p:cNvSpPr>
            <a:spLocks noGrp="1"/>
          </p:cNvSpPr>
          <p:nvPr>
            <p:ph type="sldNum" sz="quarter" idx="12"/>
          </p:nvPr>
        </p:nvSpPr>
        <p:spPr/>
        <p:txBody>
          <a:bodyPr/>
          <a:lstStyle/>
          <a:p>
            <a:fld id="{45E646B8-417B-4281-9E1A-F296089094FB}" type="slidenum">
              <a:rPr lang="en-US" smtClean="0"/>
              <a:t>‹#›</a:t>
            </a:fld>
            <a:endParaRPr lang="en-US"/>
          </a:p>
        </p:txBody>
      </p:sp>
    </p:spTree>
    <p:extLst>
      <p:ext uri="{BB962C8B-B14F-4D97-AF65-F5344CB8AC3E}">
        <p14:creationId xmlns:p14="http://schemas.microsoft.com/office/powerpoint/2010/main" val="193190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userDrawn="1"/>
        </p:nvSpPr>
        <p:spPr>
          <a:xfrm>
            <a:off x="231140" y="25303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97566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43000" y="1723116"/>
            <a:ext cx="9872871" cy="43728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en-US"/>
              <a:t>©2020 Med-Net Compliance, LLC. All Rights Reserved</a:t>
            </a:r>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5E646B8-417B-4281-9E1A-F296089094FB}" type="slidenum">
              <a:rPr lang="en-US" smtClean="0"/>
              <a:pPr/>
              <a:t>‹#›</a:t>
            </a:fld>
            <a:endParaRPr lang="en-US" dirty="0"/>
          </a:p>
        </p:txBody>
      </p:sp>
      <p:pic>
        <p:nvPicPr>
          <p:cNvPr id="9" name="Picture 8">
            <a:extLst>
              <a:ext uri="{FF2B5EF4-FFF2-40B4-BE49-F238E27FC236}">
                <a16:creationId xmlns:a16="http://schemas.microsoft.com/office/drawing/2014/main" id="{E00F541F-10D6-4875-8048-73BB54FF10D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51132" y="6262512"/>
            <a:ext cx="1783735" cy="423961"/>
          </a:xfrm>
          <a:prstGeom prst="rect">
            <a:avLst/>
          </a:prstGeom>
        </p:spPr>
      </p:pic>
    </p:spTree>
    <p:extLst>
      <p:ext uri="{BB962C8B-B14F-4D97-AF65-F5344CB8AC3E}">
        <p14:creationId xmlns:p14="http://schemas.microsoft.com/office/powerpoint/2010/main" val="2328611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914400" rtl="0" eaLnBrk="1" latinLnBrk="0" hangingPunct="1">
        <a:lnSpc>
          <a:spcPct val="90000"/>
        </a:lnSpc>
        <a:spcBef>
          <a:spcPct val="0"/>
        </a:spcBef>
        <a:buNone/>
        <a:defRPr sz="4400" b="1"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mednetcompliance.com/med-net-academy/condensed-cms-policies/" TargetMode="External"/><Relationship Id="rId2" Type="http://schemas.openxmlformats.org/officeDocument/2006/relationships/hyperlink" Target="https://www.cdc.gov/coronavirus/2019-ncov/downloads/novel-coronavirus-2019-Nursing-Homes-Preparedness-Checklist_3_13.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16.jpg"/></Relationships>
</file>

<file path=ppt/slides/_rels/slide2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hyperlink" Target="http://www.mednetcompliance.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tx1"/>
                </a:solidFill>
              </a:rPr>
              <a:t>Coronavirus Preparedness Checklist</a:t>
            </a:r>
          </a:p>
        </p:txBody>
      </p:sp>
      <p:sp>
        <p:nvSpPr>
          <p:cNvPr id="3" name="Subtitle 2"/>
          <p:cNvSpPr>
            <a:spLocks noGrp="1"/>
          </p:cNvSpPr>
          <p:nvPr>
            <p:ph type="subTitle" idx="1"/>
          </p:nvPr>
        </p:nvSpPr>
        <p:spPr>
          <a:xfrm>
            <a:off x="1820366" y="3925052"/>
            <a:ext cx="8767860" cy="1388165"/>
          </a:xfrm>
        </p:spPr>
        <p:txBody>
          <a:bodyPr>
            <a:normAutofit fontScale="92500" lnSpcReduction="10000"/>
          </a:bodyPr>
          <a:lstStyle/>
          <a:p>
            <a:r>
              <a:rPr lang="en-US" sz="3600" dirty="0">
                <a:solidFill>
                  <a:schemeClr val="tx1"/>
                </a:solidFill>
              </a:rPr>
              <a:t>Centers for Disease Control and Prevention Tool for Developing a Comprehensive COVID-19 Response Plan</a:t>
            </a:r>
          </a:p>
        </p:txBody>
      </p:sp>
      <p:sp>
        <p:nvSpPr>
          <p:cNvPr id="4" name="Footer Placeholder 3"/>
          <p:cNvSpPr>
            <a:spLocks noGrp="1"/>
          </p:cNvSpPr>
          <p:nvPr>
            <p:ph type="ftr" sz="quarter" idx="11"/>
          </p:nvPr>
        </p:nvSpPr>
        <p:spPr/>
        <p:txBody>
          <a:bodyPr/>
          <a:lstStyle/>
          <a:p>
            <a:r>
              <a:rPr lang="en-US"/>
              <a:t>©2020 Med-Net Compliance, LLC. All Rights Reserved</a:t>
            </a:r>
            <a:endParaRPr lang="en-US" dirty="0"/>
          </a:p>
        </p:txBody>
      </p:sp>
      <p:sp>
        <p:nvSpPr>
          <p:cNvPr id="5" name="Slide Number Placeholder 4"/>
          <p:cNvSpPr>
            <a:spLocks noGrp="1"/>
          </p:cNvSpPr>
          <p:nvPr>
            <p:ph type="sldNum" sz="quarter" idx="12"/>
          </p:nvPr>
        </p:nvSpPr>
        <p:spPr/>
        <p:txBody>
          <a:bodyPr/>
          <a:lstStyle/>
          <a:p>
            <a:fld id="{D6F27DB6-805C-4F9A-A62C-D8D2ACAAB437}" type="slidenum">
              <a:rPr lang="en-US" smtClean="0"/>
              <a:pPr/>
              <a:t>1</a:t>
            </a:fld>
            <a:endParaRPr lang="en-US" dirty="0"/>
          </a:p>
        </p:txBody>
      </p:sp>
    </p:spTree>
    <p:extLst>
      <p:ext uri="{BB962C8B-B14F-4D97-AF65-F5344CB8AC3E}">
        <p14:creationId xmlns:p14="http://schemas.microsoft.com/office/powerpoint/2010/main" val="3961683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6D7F-443E-417D-9960-3A8AE88DDE4F}"/>
              </a:ext>
            </a:extLst>
          </p:cNvPr>
          <p:cNvSpPr>
            <a:spLocks noGrp="1"/>
          </p:cNvSpPr>
          <p:nvPr>
            <p:ph type="title"/>
          </p:nvPr>
        </p:nvSpPr>
        <p:spPr/>
        <p:txBody>
          <a:bodyPr/>
          <a:lstStyle/>
          <a:p>
            <a:pPr algn="ctr"/>
            <a:r>
              <a:rPr lang="en-US" dirty="0">
                <a:solidFill>
                  <a:schemeClr val="tx1"/>
                </a:solidFill>
              </a:rPr>
              <a:t>Elements of a COVID-19 Plan</a:t>
            </a:r>
          </a:p>
        </p:txBody>
      </p:sp>
      <p:sp>
        <p:nvSpPr>
          <p:cNvPr id="3" name="Content Placeholder 2">
            <a:extLst>
              <a:ext uri="{FF2B5EF4-FFF2-40B4-BE49-F238E27FC236}">
                <a16:creationId xmlns:a16="http://schemas.microsoft.com/office/drawing/2014/main" id="{D5E4F595-9D75-4F3F-B590-989DBAF0A2F8}"/>
              </a:ext>
            </a:extLst>
          </p:cNvPr>
          <p:cNvSpPr>
            <a:spLocks noGrp="1"/>
          </p:cNvSpPr>
          <p:nvPr>
            <p:ph idx="1"/>
          </p:nvPr>
        </p:nvSpPr>
        <p:spPr/>
        <p:txBody>
          <a:bodyPr/>
          <a:lstStyle/>
          <a:p>
            <a:pPr marL="46038" indent="0">
              <a:buNone/>
            </a:pPr>
            <a:r>
              <a:rPr lang="en-US" b="1" dirty="0">
                <a:solidFill>
                  <a:schemeClr val="tx1"/>
                </a:solidFill>
              </a:rPr>
              <a:t>The purpose of the COVID-19 Plan is to protect the residents, healthcare personnel, and visitors from respiratory infections including COVID-19.  </a:t>
            </a:r>
          </a:p>
          <a:p>
            <a:r>
              <a:rPr lang="en-US" dirty="0">
                <a:solidFill>
                  <a:schemeClr val="tx1"/>
                </a:solidFill>
              </a:rPr>
              <a:t>The plan should state who is responsible for:</a:t>
            </a:r>
          </a:p>
          <a:p>
            <a:pPr lvl="1"/>
            <a:r>
              <a:rPr lang="en-US" dirty="0">
                <a:solidFill>
                  <a:schemeClr val="tx1"/>
                </a:solidFill>
              </a:rPr>
              <a:t>Monitoring public health advisories (federal and state) </a:t>
            </a:r>
          </a:p>
          <a:p>
            <a:pPr lvl="1"/>
            <a:r>
              <a:rPr lang="en-US" dirty="0">
                <a:solidFill>
                  <a:schemeClr val="tx1"/>
                </a:solidFill>
              </a:rPr>
              <a:t>Updating the COVID-19 response coordinator and members of the COVID-19 planning committee when COVID-19 is in the geographic area</a:t>
            </a:r>
          </a:p>
          <a:p>
            <a:r>
              <a:rPr lang="en-US" dirty="0">
                <a:solidFill>
                  <a:schemeClr val="tx1"/>
                </a:solidFill>
              </a:rPr>
              <a:t>The plan should have a process for inter-facility transfers that includes notifying transport personnel and receiving facilities about a resident’s suspected or confirmed diagnosis prior to transfer.</a:t>
            </a:r>
          </a:p>
          <a:p>
            <a:pPr marL="46038" indent="0">
              <a:buNone/>
            </a:pPr>
            <a:endParaRPr lang="en-US" dirty="0">
              <a:solidFill>
                <a:schemeClr val="tx1"/>
              </a:solidFill>
            </a:endParaRPr>
          </a:p>
        </p:txBody>
      </p:sp>
      <p:sp>
        <p:nvSpPr>
          <p:cNvPr id="4" name="Footer Placeholder 3">
            <a:extLst>
              <a:ext uri="{FF2B5EF4-FFF2-40B4-BE49-F238E27FC236}">
                <a16:creationId xmlns:a16="http://schemas.microsoft.com/office/drawing/2014/main" id="{0B1F147D-690A-4C70-BE5B-C017B0602897}"/>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7531ACF4-6E26-43F0-9B14-01803E375978}"/>
              </a:ext>
            </a:extLst>
          </p:cNvPr>
          <p:cNvSpPr>
            <a:spLocks noGrp="1"/>
          </p:cNvSpPr>
          <p:nvPr>
            <p:ph type="sldNum" sz="quarter" idx="12"/>
          </p:nvPr>
        </p:nvSpPr>
        <p:spPr/>
        <p:txBody>
          <a:bodyPr/>
          <a:lstStyle/>
          <a:p>
            <a:fld id="{45E646B8-417B-4281-9E1A-F296089094FB}" type="slidenum">
              <a:rPr lang="en-US" smtClean="0"/>
              <a:t>10</a:t>
            </a:fld>
            <a:endParaRPr lang="en-US"/>
          </a:p>
        </p:txBody>
      </p:sp>
    </p:spTree>
    <p:extLst>
      <p:ext uri="{BB962C8B-B14F-4D97-AF65-F5344CB8AC3E}">
        <p14:creationId xmlns:p14="http://schemas.microsoft.com/office/powerpoint/2010/main" val="2417457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BDF98-C97B-4E92-B60C-3A34FED675E2}"/>
              </a:ext>
            </a:extLst>
          </p:cNvPr>
          <p:cNvSpPr>
            <a:spLocks noGrp="1"/>
          </p:cNvSpPr>
          <p:nvPr>
            <p:ph type="title"/>
          </p:nvPr>
        </p:nvSpPr>
        <p:spPr>
          <a:xfrm>
            <a:off x="653145" y="609599"/>
            <a:ext cx="3364378" cy="5606143"/>
          </a:xfrm>
        </p:spPr>
        <p:txBody>
          <a:bodyPr>
            <a:normAutofit/>
          </a:bodyPr>
          <a:lstStyle/>
          <a:p>
            <a:r>
              <a:rPr lang="en-US" sz="4800"/>
              <a:t>Elements of a COVID-19 Plan</a:t>
            </a:r>
          </a:p>
        </p:txBody>
      </p:sp>
      <p:sp>
        <p:nvSpPr>
          <p:cNvPr id="4" name="Footer Placeholder 3">
            <a:extLst>
              <a:ext uri="{FF2B5EF4-FFF2-40B4-BE49-F238E27FC236}">
                <a16:creationId xmlns:a16="http://schemas.microsoft.com/office/drawing/2014/main" id="{E5119904-1A48-4144-B312-A9279BDC56DA}"/>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8B6BDE05-4809-47F4-BB13-08D097A5F8F0}"/>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11</a:t>
            </a:fld>
            <a:endParaRPr lang="en-US"/>
          </a:p>
        </p:txBody>
      </p:sp>
      <p:graphicFrame>
        <p:nvGraphicFramePr>
          <p:cNvPr id="7" name="Content Placeholder 2">
            <a:extLst>
              <a:ext uri="{FF2B5EF4-FFF2-40B4-BE49-F238E27FC236}">
                <a16:creationId xmlns:a16="http://schemas.microsoft.com/office/drawing/2014/main" id="{8FB84D70-6465-435F-9429-37E451F55293}"/>
              </a:ext>
            </a:extLst>
          </p:cNvPr>
          <p:cNvGraphicFramePr>
            <a:graphicFrameLocks noGrp="1"/>
          </p:cNvGraphicFramePr>
          <p:nvPr>
            <p:ph idx="1"/>
            <p:extLst>
              <p:ext uri="{D42A27DB-BD31-4B8C-83A1-F6EECF244321}">
                <p14:modId xmlns:p14="http://schemas.microsoft.com/office/powerpoint/2010/main" val="3386622283"/>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3037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3E8C22-504C-4CA6-B605-D045DFB6D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9642" y="234760"/>
            <a:ext cx="4386138" cy="63870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55A60D-A8F2-45CC-9E1D-C4F17C9E30FD}"/>
              </a:ext>
            </a:extLst>
          </p:cNvPr>
          <p:cNvSpPr>
            <a:spLocks noGrp="1"/>
          </p:cNvSpPr>
          <p:nvPr>
            <p:ph type="title"/>
          </p:nvPr>
        </p:nvSpPr>
        <p:spPr>
          <a:xfrm>
            <a:off x="7989455" y="609599"/>
            <a:ext cx="3574471" cy="5403273"/>
          </a:xfrm>
        </p:spPr>
        <p:txBody>
          <a:bodyPr>
            <a:normAutofit/>
          </a:bodyPr>
          <a:lstStyle/>
          <a:p>
            <a:pPr algn="ctr"/>
            <a:r>
              <a:rPr lang="en-US" sz="3800" dirty="0">
                <a:solidFill>
                  <a:schemeClr val="tx1"/>
                </a:solidFill>
              </a:rPr>
              <a:t>COVID-19 Preparedness Planning: </a:t>
            </a:r>
            <a:br>
              <a:rPr lang="en-US" sz="3800" dirty="0">
                <a:solidFill>
                  <a:schemeClr val="tx1"/>
                </a:solidFill>
              </a:rPr>
            </a:br>
            <a:r>
              <a:rPr lang="en-US" sz="3800" dirty="0">
                <a:solidFill>
                  <a:schemeClr val="tx1"/>
                </a:solidFill>
              </a:rPr>
              <a:t>Facility Communication</a:t>
            </a:r>
            <a:br>
              <a:rPr lang="en-US" sz="3800" dirty="0">
                <a:solidFill>
                  <a:schemeClr val="tx1"/>
                </a:solidFill>
              </a:rPr>
            </a:br>
            <a:r>
              <a:rPr lang="en-US" sz="3800" dirty="0">
                <a:solidFill>
                  <a:schemeClr val="tx1"/>
                </a:solidFill>
              </a:rPr>
              <a:t>Plan</a:t>
            </a:r>
            <a:br>
              <a:rPr lang="en-US" sz="3800" dirty="0">
                <a:solidFill>
                  <a:srgbClr val="FFFFFF"/>
                </a:solidFill>
              </a:rPr>
            </a:br>
            <a:endParaRPr lang="en-US" sz="3800" dirty="0">
              <a:solidFill>
                <a:srgbClr val="FFFFFF"/>
              </a:solidFill>
            </a:endParaRPr>
          </a:p>
        </p:txBody>
      </p:sp>
      <p:sp>
        <p:nvSpPr>
          <p:cNvPr id="4" name="Footer Placeholder 3">
            <a:extLst>
              <a:ext uri="{FF2B5EF4-FFF2-40B4-BE49-F238E27FC236}">
                <a16:creationId xmlns:a16="http://schemas.microsoft.com/office/drawing/2014/main" id="{DFB8D723-2DA4-4F7E-B821-979C4F08DB06}"/>
              </a:ext>
            </a:extLst>
          </p:cNvPr>
          <p:cNvSpPr>
            <a:spLocks noGrp="1"/>
          </p:cNvSpPr>
          <p:nvPr>
            <p:ph type="ftr" sz="quarter" idx="11"/>
          </p:nvPr>
        </p:nvSpPr>
        <p:spPr>
          <a:xfrm>
            <a:off x="2149346" y="6223828"/>
            <a:ext cx="6407005" cy="365125"/>
          </a:xfrm>
        </p:spPr>
        <p:txBody>
          <a:bodyPr>
            <a:normAutofit/>
          </a:bodyPr>
          <a:lstStyle/>
          <a:p>
            <a:pPr algn="l">
              <a:spcAft>
                <a:spcPts val="600"/>
              </a:spcAft>
            </a:pPr>
            <a:r>
              <a:rPr lang="en-US" dirty="0"/>
              <a:t>©2020 Med-Net Compliance, LLC. All Rights Reserved</a:t>
            </a:r>
          </a:p>
        </p:txBody>
      </p:sp>
      <p:sp>
        <p:nvSpPr>
          <p:cNvPr id="5" name="Slide Number Placeholder 4">
            <a:extLst>
              <a:ext uri="{FF2B5EF4-FFF2-40B4-BE49-F238E27FC236}">
                <a16:creationId xmlns:a16="http://schemas.microsoft.com/office/drawing/2014/main" id="{C8A48474-A11D-475C-A324-77EA2AE54EBF}"/>
              </a:ext>
            </a:extLst>
          </p:cNvPr>
          <p:cNvSpPr>
            <a:spLocks noGrp="1"/>
          </p:cNvSpPr>
          <p:nvPr>
            <p:ph type="sldNum" sz="quarter" idx="12"/>
          </p:nvPr>
        </p:nvSpPr>
        <p:spPr>
          <a:xfrm>
            <a:off x="10501745" y="6223828"/>
            <a:ext cx="1062181" cy="365125"/>
          </a:xfrm>
        </p:spPr>
        <p:txBody>
          <a:bodyPr>
            <a:normAutofit/>
          </a:bodyPr>
          <a:lstStyle/>
          <a:p>
            <a:pPr>
              <a:spcAft>
                <a:spcPts val="600"/>
              </a:spcAft>
            </a:pPr>
            <a:fld id="{45E646B8-417B-4281-9E1A-F296089094FB}" type="slidenum">
              <a:rPr lang="en-US">
                <a:solidFill>
                  <a:srgbClr val="FFFFFF"/>
                </a:solidFill>
              </a:rPr>
              <a:pPr>
                <a:spcAft>
                  <a:spcPts val="600"/>
                </a:spcAft>
              </a:pPr>
              <a:t>12</a:t>
            </a:fld>
            <a:endParaRPr lang="en-US">
              <a:solidFill>
                <a:srgbClr val="FFFFFF"/>
              </a:solidFill>
            </a:endParaRPr>
          </a:p>
        </p:txBody>
      </p:sp>
      <p:sp>
        <p:nvSpPr>
          <p:cNvPr id="14" name="Rectangle 13">
            <a:extLst>
              <a:ext uri="{FF2B5EF4-FFF2-40B4-BE49-F238E27FC236}">
                <a16:creationId xmlns:a16="http://schemas.microsoft.com/office/drawing/2014/main" id="{AD67450E-55EC-4621-8697-52443DDEA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680" y="240031"/>
            <a:ext cx="11724640" cy="6377939"/>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9" name="Content Placeholder 2">
            <a:extLst>
              <a:ext uri="{FF2B5EF4-FFF2-40B4-BE49-F238E27FC236}">
                <a16:creationId xmlns:a16="http://schemas.microsoft.com/office/drawing/2014/main" id="{AA29E209-AE60-4634-899D-9529B7FEC7F8}"/>
              </a:ext>
            </a:extLst>
          </p:cNvPr>
          <p:cNvGraphicFramePr>
            <a:graphicFrameLocks noGrp="1"/>
          </p:cNvGraphicFramePr>
          <p:nvPr>
            <p:ph idx="1"/>
            <p:extLst>
              <p:ext uri="{D42A27DB-BD31-4B8C-83A1-F6EECF244321}">
                <p14:modId xmlns:p14="http://schemas.microsoft.com/office/powerpoint/2010/main" val="3874790764"/>
              </p:ext>
            </p:extLst>
          </p:nvPr>
        </p:nvGraphicFramePr>
        <p:xfrm>
          <a:off x="479205" y="609599"/>
          <a:ext cx="6437534" cy="5403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18922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E5C85-4325-47C0-AFAA-4911AB7103AB}"/>
              </a:ext>
            </a:extLst>
          </p:cNvPr>
          <p:cNvSpPr>
            <a:spLocks noGrp="1"/>
          </p:cNvSpPr>
          <p:nvPr>
            <p:ph type="title"/>
          </p:nvPr>
        </p:nvSpPr>
        <p:spPr>
          <a:xfrm>
            <a:off x="1143000" y="609600"/>
            <a:ext cx="9875520" cy="1356360"/>
          </a:xfrm>
        </p:spPr>
        <p:txBody>
          <a:bodyPr>
            <a:normAutofit/>
          </a:bodyPr>
          <a:lstStyle/>
          <a:p>
            <a:pPr algn="ctr"/>
            <a:r>
              <a:rPr lang="en-US" dirty="0">
                <a:solidFill>
                  <a:schemeClr val="tx1"/>
                </a:solidFill>
              </a:rPr>
              <a:t>Facility Communication</a:t>
            </a:r>
          </a:p>
        </p:txBody>
      </p:sp>
      <p:sp>
        <p:nvSpPr>
          <p:cNvPr id="4" name="Footer Placeholder 3">
            <a:extLst>
              <a:ext uri="{FF2B5EF4-FFF2-40B4-BE49-F238E27FC236}">
                <a16:creationId xmlns:a16="http://schemas.microsoft.com/office/drawing/2014/main" id="{F134786D-06A9-48EC-8206-D341B11C1857}"/>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956B7357-397C-4E2F-BE60-3BEEECF2F839}"/>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13</a:t>
            </a:fld>
            <a:endParaRPr lang="en-US"/>
          </a:p>
        </p:txBody>
      </p:sp>
      <p:graphicFrame>
        <p:nvGraphicFramePr>
          <p:cNvPr id="7" name="Content Placeholder 2">
            <a:extLst>
              <a:ext uri="{FF2B5EF4-FFF2-40B4-BE49-F238E27FC236}">
                <a16:creationId xmlns:a16="http://schemas.microsoft.com/office/drawing/2014/main" id="{BAB2D7DC-4471-47D7-8C6F-DDCC79B065EC}"/>
              </a:ext>
            </a:extLst>
          </p:cNvPr>
          <p:cNvGraphicFramePr>
            <a:graphicFrameLocks noGrp="1"/>
          </p:cNvGraphicFramePr>
          <p:nvPr>
            <p:ph idx="1"/>
            <p:extLst>
              <p:ext uri="{D42A27DB-BD31-4B8C-83A1-F6EECF244321}">
                <p14:modId xmlns:p14="http://schemas.microsoft.com/office/powerpoint/2010/main" val="206443150"/>
              </p:ext>
            </p:extLst>
          </p:nvPr>
        </p:nvGraphicFramePr>
        <p:xfrm>
          <a:off x="1143000" y="2298530"/>
          <a:ext cx="9872663" cy="3797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0335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3ED02-E2FA-4E70-A467-22B9D301E22D}"/>
              </a:ext>
            </a:extLst>
          </p:cNvPr>
          <p:cNvSpPr>
            <a:spLocks noGrp="1"/>
          </p:cNvSpPr>
          <p:nvPr>
            <p:ph type="title"/>
          </p:nvPr>
        </p:nvSpPr>
        <p:spPr>
          <a:xfrm>
            <a:off x="1143000" y="498764"/>
            <a:ext cx="9875520" cy="1035958"/>
          </a:xfrm>
        </p:spPr>
        <p:txBody>
          <a:bodyPr>
            <a:normAutofit fontScale="90000"/>
          </a:bodyPr>
          <a:lstStyle/>
          <a:p>
            <a:pPr algn="ctr"/>
            <a:r>
              <a:rPr lang="en-US" dirty="0">
                <a:solidFill>
                  <a:schemeClr val="tx1"/>
                </a:solidFill>
              </a:rPr>
              <a:t>COVID-19 Preparedness Planning: Supplies and Resources</a:t>
            </a:r>
          </a:p>
        </p:txBody>
      </p:sp>
      <p:sp>
        <p:nvSpPr>
          <p:cNvPr id="3" name="Content Placeholder 2">
            <a:extLst>
              <a:ext uri="{FF2B5EF4-FFF2-40B4-BE49-F238E27FC236}">
                <a16:creationId xmlns:a16="http://schemas.microsoft.com/office/drawing/2014/main" id="{9891D27D-E5D0-45C9-98E8-F3856162C85E}"/>
              </a:ext>
            </a:extLst>
          </p:cNvPr>
          <p:cNvSpPr>
            <a:spLocks noGrp="1"/>
          </p:cNvSpPr>
          <p:nvPr>
            <p:ph idx="1"/>
          </p:nvPr>
        </p:nvSpPr>
        <p:spPr/>
        <p:txBody>
          <a:bodyPr>
            <a:normAutofit fontScale="92500" lnSpcReduction="10000"/>
          </a:bodyPr>
          <a:lstStyle/>
          <a:p>
            <a:r>
              <a:rPr lang="en-US" dirty="0">
                <a:solidFill>
                  <a:schemeClr val="tx1"/>
                </a:solidFill>
              </a:rPr>
              <a:t>The facility should have a list of supplies that would be necessary during a COVID-19 outbreak.</a:t>
            </a:r>
          </a:p>
          <a:p>
            <a:pPr marL="614363" lvl="1" indent="-271463"/>
            <a:r>
              <a:rPr lang="en-US" dirty="0">
                <a:solidFill>
                  <a:schemeClr val="tx1"/>
                </a:solidFill>
              </a:rPr>
              <a:t>Alcohol-based hand sanitizer</a:t>
            </a:r>
          </a:p>
          <a:p>
            <a:pPr marL="614363" lvl="1" indent="-271463"/>
            <a:r>
              <a:rPr lang="en-US" dirty="0">
                <a:solidFill>
                  <a:schemeClr val="tx1"/>
                </a:solidFill>
              </a:rPr>
              <a:t>Soap and paper towels</a:t>
            </a:r>
          </a:p>
          <a:p>
            <a:pPr marL="614363" lvl="1" indent="-271463"/>
            <a:r>
              <a:rPr lang="en-US" dirty="0">
                <a:solidFill>
                  <a:schemeClr val="tx1"/>
                </a:solidFill>
              </a:rPr>
              <a:t>Signage for posting outside of resident rooms indicating appropriate PPE</a:t>
            </a:r>
          </a:p>
          <a:p>
            <a:pPr marL="614363" lvl="1" indent="-271463"/>
            <a:r>
              <a:rPr lang="en-US" dirty="0">
                <a:solidFill>
                  <a:schemeClr val="tx1"/>
                </a:solidFill>
              </a:rPr>
              <a:t>Tissues</a:t>
            </a:r>
          </a:p>
          <a:p>
            <a:pPr marL="614363" lvl="1" indent="-271463"/>
            <a:r>
              <a:rPr lang="en-US" dirty="0">
                <a:solidFill>
                  <a:schemeClr val="tx1"/>
                </a:solidFill>
              </a:rPr>
              <a:t>Facemasks</a:t>
            </a:r>
          </a:p>
          <a:p>
            <a:pPr marL="614363" lvl="1" indent="-271463"/>
            <a:r>
              <a:rPr lang="en-US" dirty="0">
                <a:solidFill>
                  <a:schemeClr val="tx1"/>
                </a:solidFill>
              </a:rPr>
              <a:t>Respirators</a:t>
            </a:r>
          </a:p>
          <a:p>
            <a:pPr marL="614363" lvl="1" indent="-271463"/>
            <a:r>
              <a:rPr lang="en-US" dirty="0">
                <a:solidFill>
                  <a:schemeClr val="tx1"/>
                </a:solidFill>
              </a:rPr>
              <a:t>Trash disposal bins</a:t>
            </a:r>
          </a:p>
          <a:p>
            <a:pPr marL="614363" lvl="1" indent="-271463"/>
            <a:r>
              <a:rPr lang="en-US" dirty="0">
                <a:solidFill>
                  <a:schemeClr val="tx1"/>
                </a:solidFill>
              </a:rPr>
              <a:t>EPA-registered hospital grade disinfectants</a:t>
            </a:r>
          </a:p>
          <a:p>
            <a:pPr marL="388938" indent="-342900"/>
            <a:r>
              <a:rPr lang="en-US" dirty="0">
                <a:solidFill>
                  <a:schemeClr val="tx1"/>
                </a:solidFill>
              </a:rPr>
              <a:t>The facility should have a process in place for monitoring supply levels and a contingency plan that includes communicating with their health department and healthcare coalition when they experience (or anticipate experiencing) supply shortages.</a:t>
            </a:r>
          </a:p>
          <a:p>
            <a:pPr marL="614363" lvl="1" indent="-342900"/>
            <a:endParaRPr lang="en-US" dirty="0"/>
          </a:p>
        </p:txBody>
      </p:sp>
      <p:sp>
        <p:nvSpPr>
          <p:cNvPr id="4" name="Footer Placeholder 3">
            <a:extLst>
              <a:ext uri="{FF2B5EF4-FFF2-40B4-BE49-F238E27FC236}">
                <a16:creationId xmlns:a16="http://schemas.microsoft.com/office/drawing/2014/main" id="{FDC22DAA-A546-48E5-A7D7-FDA5AE02A106}"/>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B4735949-A186-4B0B-8874-30D2EA548976}"/>
              </a:ext>
            </a:extLst>
          </p:cNvPr>
          <p:cNvSpPr>
            <a:spLocks noGrp="1"/>
          </p:cNvSpPr>
          <p:nvPr>
            <p:ph type="sldNum" sz="quarter" idx="12"/>
          </p:nvPr>
        </p:nvSpPr>
        <p:spPr/>
        <p:txBody>
          <a:bodyPr/>
          <a:lstStyle/>
          <a:p>
            <a:fld id="{45E646B8-417B-4281-9E1A-F296089094FB}" type="slidenum">
              <a:rPr lang="en-US" smtClean="0"/>
              <a:t>14</a:t>
            </a:fld>
            <a:endParaRPr lang="en-US"/>
          </a:p>
        </p:txBody>
      </p:sp>
    </p:spTree>
    <p:extLst>
      <p:ext uri="{BB962C8B-B14F-4D97-AF65-F5344CB8AC3E}">
        <p14:creationId xmlns:p14="http://schemas.microsoft.com/office/powerpoint/2010/main" val="3016471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A29F4-2CFC-4400-B422-6B31187DE8EF}"/>
              </a:ext>
            </a:extLst>
          </p:cNvPr>
          <p:cNvSpPr>
            <a:spLocks noGrp="1"/>
          </p:cNvSpPr>
          <p:nvPr>
            <p:ph type="title"/>
          </p:nvPr>
        </p:nvSpPr>
        <p:spPr>
          <a:xfrm>
            <a:off x="653145" y="609599"/>
            <a:ext cx="3364378" cy="5606143"/>
          </a:xfrm>
        </p:spPr>
        <p:txBody>
          <a:bodyPr>
            <a:normAutofit/>
          </a:bodyPr>
          <a:lstStyle/>
          <a:p>
            <a:pPr algn="ctr"/>
            <a:r>
              <a:rPr lang="en-US" sz="4100" dirty="0">
                <a:solidFill>
                  <a:schemeClr val="tx1"/>
                </a:solidFill>
              </a:rPr>
              <a:t>COVID-19 Preparedness Planning: Identification and Management of Ill Residents</a:t>
            </a:r>
          </a:p>
        </p:txBody>
      </p:sp>
      <p:sp>
        <p:nvSpPr>
          <p:cNvPr id="4" name="Footer Placeholder 3">
            <a:extLst>
              <a:ext uri="{FF2B5EF4-FFF2-40B4-BE49-F238E27FC236}">
                <a16:creationId xmlns:a16="http://schemas.microsoft.com/office/drawing/2014/main" id="{7EB16009-4C40-4D47-A948-75C3605D1833}"/>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6F19E9E7-88E1-4892-9B1D-E12F6BB9CA72}"/>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15</a:t>
            </a:fld>
            <a:endParaRPr lang="en-US" dirty="0"/>
          </a:p>
        </p:txBody>
      </p:sp>
      <p:graphicFrame>
        <p:nvGraphicFramePr>
          <p:cNvPr id="9" name="Content Placeholder 2">
            <a:extLst>
              <a:ext uri="{FF2B5EF4-FFF2-40B4-BE49-F238E27FC236}">
                <a16:creationId xmlns:a16="http://schemas.microsoft.com/office/drawing/2014/main" id="{E52F687D-BDB5-4EDD-8D7A-2DF9EBFFD98D}"/>
              </a:ext>
            </a:extLst>
          </p:cNvPr>
          <p:cNvGraphicFramePr>
            <a:graphicFrameLocks noGrp="1"/>
          </p:cNvGraphicFramePr>
          <p:nvPr>
            <p:ph idx="1"/>
            <p:extLst>
              <p:ext uri="{D42A27DB-BD31-4B8C-83A1-F6EECF244321}">
                <p14:modId xmlns:p14="http://schemas.microsoft.com/office/powerpoint/2010/main" val="3904257200"/>
              </p:ext>
            </p:extLst>
          </p:nvPr>
        </p:nvGraphicFramePr>
        <p:xfrm>
          <a:off x="4745496" y="930917"/>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677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B4F4E-33DB-45B0-9418-001A026A1A11}"/>
              </a:ext>
            </a:extLst>
          </p:cNvPr>
          <p:cNvSpPr>
            <a:spLocks noGrp="1"/>
          </p:cNvSpPr>
          <p:nvPr>
            <p:ph type="title"/>
          </p:nvPr>
        </p:nvSpPr>
        <p:spPr>
          <a:xfrm>
            <a:off x="464535" y="609599"/>
            <a:ext cx="3552988" cy="5606143"/>
          </a:xfrm>
        </p:spPr>
        <p:txBody>
          <a:bodyPr>
            <a:normAutofit/>
          </a:bodyPr>
          <a:lstStyle/>
          <a:p>
            <a:r>
              <a:rPr lang="en-US" sz="4100" dirty="0">
                <a:solidFill>
                  <a:schemeClr val="tx1"/>
                </a:solidFill>
              </a:rPr>
              <a:t>COVID-19 Preparedness Planning: </a:t>
            </a:r>
            <a:br>
              <a:rPr lang="en-US" sz="4100" dirty="0">
                <a:solidFill>
                  <a:schemeClr val="tx1"/>
                </a:solidFill>
              </a:rPr>
            </a:br>
            <a:r>
              <a:rPr lang="en-US" sz="4100" dirty="0">
                <a:solidFill>
                  <a:schemeClr val="tx1"/>
                </a:solidFill>
              </a:rPr>
              <a:t>Considerations for Visitors</a:t>
            </a:r>
          </a:p>
        </p:txBody>
      </p:sp>
      <p:sp>
        <p:nvSpPr>
          <p:cNvPr id="4" name="Footer Placeholder 3">
            <a:extLst>
              <a:ext uri="{FF2B5EF4-FFF2-40B4-BE49-F238E27FC236}">
                <a16:creationId xmlns:a16="http://schemas.microsoft.com/office/drawing/2014/main" id="{EFDE92BD-23BC-4FDA-806D-8C43D57DAEB2}"/>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7DE959EC-360D-49A4-A947-27FB0B394F12}"/>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16</a:t>
            </a:fld>
            <a:endParaRPr lang="en-US"/>
          </a:p>
        </p:txBody>
      </p:sp>
      <p:graphicFrame>
        <p:nvGraphicFramePr>
          <p:cNvPr id="7" name="Content Placeholder 2">
            <a:extLst>
              <a:ext uri="{FF2B5EF4-FFF2-40B4-BE49-F238E27FC236}">
                <a16:creationId xmlns:a16="http://schemas.microsoft.com/office/drawing/2014/main" id="{3E9BBAEB-151F-49D2-8C01-1D3D59B6ED0A}"/>
              </a:ext>
            </a:extLst>
          </p:cNvPr>
          <p:cNvGraphicFramePr>
            <a:graphicFrameLocks noGrp="1"/>
          </p:cNvGraphicFramePr>
          <p:nvPr>
            <p:ph idx="1"/>
            <p:extLst>
              <p:ext uri="{D42A27DB-BD31-4B8C-83A1-F6EECF244321}">
                <p14:modId xmlns:p14="http://schemas.microsoft.com/office/powerpoint/2010/main" val="2068399521"/>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9264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08747-D58A-4D1A-8923-B2A9D6EC6055}"/>
              </a:ext>
            </a:extLst>
          </p:cNvPr>
          <p:cNvSpPr>
            <a:spLocks noGrp="1"/>
          </p:cNvSpPr>
          <p:nvPr>
            <p:ph type="title"/>
          </p:nvPr>
        </p:nvSpPr>
        <p:spPr>
          <a:xfrm>
            <a:off x="707064" y="609600"/>
            <a:ext cx="6993914" cy="1356360"/>
          </a:xfrm>
        </p:spPr>
        <p:txBody>
          <a:bodyPr>
            <a:normAutofit fontScale="90000"/>
          </a:bodyPr>
          <a:lstStyle/>
          <a:p>
            <a:pPr algn="ctr"/>
            <a:r>
              <a:rPr lang="en-US" dirty="0">
                <a:solidFill>
                  <a:schemeClr val="tx1"/>
                </a:solidFill>
              </a:rPr>
              <a:t>COVID-19 Preparedness Planning: Occupational Health</a:t>
            </a:r>
          </a:p>
        </p:txBody>
      </p:sp>
      <p:sp>
        <p:nvSpPr>
          <p:cNvPr id="3" name="Content Placeholder 2">
            <a:extLst>
              <a:ext uri="{FF2B5EF4-FFF2-40B4-BE49-F238E27FC236}">
                <a16:creationId xmlns:a16="http://schemas.microsoft.com/office/drawing/2014/main" id="{A88B50EC-B415-44A5-924B-5F5D15EE193B}"/>
              </a:ext>
            </a:extLst>
          </p:cNvPr>
          <p:cNvSpPr>
            <a:spLocks noGrp="1"/>
          </p:cNvSpPr>
          <p:nvPr>
            <p:ph idx="1"/>
          </p:nvPr>
        </p:nvSpPr>
        <p:spPr>
          <a:xfrm>
            <a:off x="707064" y="2057400"/>
            <a:ext cx="6993914" cy="4038600"/>
          </a:xfrm>
        </p:spPr>
        <p:txBody>
          <a:bodyPr>
            <a:normAutofit/>
          </a:bodyPr>
          <a:lstStyle/>
          <a:p>
            <a:r>
              <a:rPr lang="en-US" sz="1900" dirty="0">
                <a:solidFill>
                  <a:schemeClr val="tx1"/>
                </a:solidFill>
              </a:rPr>
              <a:t>Sick leave policies should be non-punitive and flexible and consistent with public health policies that allow ill staff to stay at home.</a:t>
            </a:r>
          </a:p>
          <a:p>
            <a:r>
              <a:rPr lang="en-US" sz="1900" dirty="0">
                <a:solidFill>
                  <a:schemeClr val="tx1"/>
                </a:solidFill>
              </a:rPr>
              <a:t>The facility should instruct staff to regularly monitor themselves for fever and symptoms of respiratory infection as part of their routine practice.</a:t>
            </a:r>
          </a:p>
          <a:p>
            <a:r>
              <a:rPr lang="en-US" sz="1900" dirty="0">
                <a:solidFill>
                  <a:schemeClr val="tx1"/>
                </a:solidFill>
              </a:rPr>
              <a:t>A process should be in place to actively screen staff for fever and symptoms when they report to work, and how to identify and manage staff with fever and symptoms of respiratory infection.</a:t>
            </a:r>
          </a:p>
          <a:p>
            <a:r>
              <a:rPr lang="en-US" sz="1900" dirty="0">
                <a:solidFill>
                  <a:schemeClr val="tx1"/>
                </a:solidFill>
              </a:rPr>
              <a:t>A plan should be in place for monitoring and assigning work restrictions for ill and exposed staff, and providing respiratory protection that includes medical evaluation, training, and fit testing. </a:t>
            </a:r>
          </a:p>
        </p:txBody>
      </p:sp>
      <p:pic>
        <p:nvPicPr>
          <p:cNvPr id="9" name="Graphic 8" descr="Doctor">
            <a:extLst>
              <a:ext uri="{FF2B5EF4-FFF2-40B4-BE49-F238E27FC236}">
                <a16:creationId xmlns:a16="http://schemas.microsoft.com/office/drawing/2014/main" id="{9FA97A04-8E97-4132-8471-7B47471EB9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85610" y="1860302"/>
            <a:ext cx="3135414" cy="3135414"/>
          </a:xfrm>
          <a:prstGeom prst="rect">
            <a:avLst/>
          </a:prstGeom>
        </p:spPr>
      </p:pic>
      <p:sp>
        <p:nvSpPr>
          <p:cNvPr id="4" name="Footer Placeholder 3">
            <a:extLst>
              <a:ext uri="{FF2B5EF4-FFF2-40B4-BE49-F238E27FC236}">
                <a16:creationId xmlns:a16="http://schemas.microsoft.com/office/drawing/2014/main" id="{A37405F6-2791-4888-827D-D40E4FCD696C}"/>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6520DC46-5E03-4346-99B0-9D27A59A3346}"/>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17</a:t>
            </a:fld>
            <a:endParaRPr lang="en-US"/>
          </a:p>
        </p:txBody>
      </p:sp>
    </p:spTree>
    <p:extLst>
      <p:ext uri="{BB962C8B-B14F-4D97-AF65-F5344CB8AC3E}">
        <p14:creationId xmlns:p14="http://schemas.microsoft.com/office/powerpoint/2010/main" val="1374852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89E4C-6883-4E35-8683-898BBFF7ECFF}"/>
              </a:ext>
            </a:extLst>
          </p:cNvPr>
          <p:cNvSpPr>
            <a:spLocks noGrp="1"/>
          </p:cNvSpPr>
          <p:nvPr>
            <p:ph type="title"/>
          </p:nvPr>
        </p:nvSpPr>
        <p:spPr>
          <a:xfrm>
            <a:off x="653145" y="609599"/>
            <a:ext cx="3891868" cy="5606143"/>
          </a:xfrm>
        </p:spPr>
        <p:txBody>
          <a:bodyPr>
            <a:normAutofit/>
          </a:bodyPr>
          <a:lstStyle/>
          <a:p>
            <a:pPr algn="ctr"/>
            <a:r>
              <a:rPr lang="en-US" sz="4800" dirty="0">
                <a:solidFill>
                  <a:schemeClr val="tx1"/>
                </a:solidFill>
              </a:rPr>
              <a:t>COVID-19 Preparedness Planning: </a:t>
            </a:r>
            <a:br>
              <a:rPr lang="en-US" sz="4800" dirty="0">
                <a:solidFill>
                  <a:schemeClr val="tx1"/>
                </a:solidFill>
              </a:rPr>
            </a:br>
            <a:r>
              <a:rPr lang="en-US" sz="4800" dirty="0">
                <a:solidFill>
                  <a:schemeClr val="tx1"/>
                </a:solidFill>
              </a:rPr>
              <a:t>Education and Training</a:t>
            </a:r>
          </a:p>
        </p:txBody>
      </p:sp>
      <p:sp>
        <p:nvSpPr>
          <p:cNvPr id="4" name="Footer Placeholder 3">
            <a:extLst>
              <a:ext uri="{FF2B5EF4-FFF2-40B4-BE49-F238E27FC236}">
                <a16:creationId xmlns:a16="http://schemas.microsoft.com/office/drawing/2014/main" id="{9A8FD89F-1D3B-45F3-8665-7E6E727F16F9}"/>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ACDB901F-21C8-48B2-A84B-7680CB365FA8}"/>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18</a:t>
            </a:fld>
            <a:endParaRPr lang="en-US"/>
          </a:p>
        </p:txBody>
      </p:sp>
      <p:graphicFrame>
        <p:nvGraphicFramePr>
          <p:cNvPr id="7" name="Content Placeholder 2">
            <a:extLst>
              <a:ext uri="{FF2B5EF4-FFF2-40B4-BE49-F238E27FC236}">
                <a16:creationId xmlns:a16="http://schemas.microsoft.com/office/drawing/2014/main" id="{89F9B06B-EC1F-474F-A5E2-22B75CD3FD24}"/>
              </a:ext>
            </a:extLst>
          </p:cNvPr>
          <p:cNvGraphicFramePr>
            <a:graphicFrameLocks noGrp="1"/>
          </p:cNvGraphicFramePr>
          <p:nvPr>
            <p:ph idx="1"/>
            <p:extLst>
              <p:ext uri="{D42A27DB-BD31-4B8C-83A1-F6EECF244321}">
                <p14:modId xmlns:p14="http://schemas.microsoft.com/office/powerpoint/2010/main" val="4404335"/>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005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8FE3-5192-487E-B89F-8E75AD7072F4}"/>
              </a:ext>
            </a:extLst>
          </p:cNvPr>
          <p:cNvSpPr>
            <a:spLocks noGrp="1"/>
          </p:cNvSpPr>
          <p:nvPr>
            <p:ph type="title"/>
          </p:nvPr>
        </p:nvSpPr>
        <p:spPr>
          <a:xfrm>
            <a:off x="547662" y="609599"/>
            <a:ext cx="3997351" cy="5606143"/>
          </a:xfrm>
        </p:spPr>
        <p:txBody>
          <a:bodyPr>
            <a:normAutofit/>
          </a:bodyPr>
          <a:lstStyle/>
          <a:p>
            <a:pPr algn="ctr"/>
            <a:r>
              <a:rPr lang="en-US" sz="4800" dirty="0">
                <a:solidFill>
                  <a:schemeClr val="tx1"/>
                </a:solidFill>
              </a:rPr>
              <a:t>COVID-19 Preparedness Planning: </a:t>
            </a:r>
            <a:br>
              <a:rPr lang="en-US" sz="4800" dirty="0">
                <a:solidFill>
                  <a:schemeClr val="tx1"/>
                </a:solidFill>
              </a:rPr>
            </a:br>
            <a:r>
              <a:rPr lang="en-US" sz="4800" dirty="0">
                <a:solidFill>
                  <a:schemeClr val="tx1"/>
                </a:solidFill>
              </a:rPr>
              <a:t>Education and Training </a:t>
            </a:r>
            <a:r>
              <a:rPr lang="en-US" sz="3600" dirty="0">
                <a:solidFill>
                  <a:schemeClr val="tx1"/>
                </a:solidFill>
              </a:rPr>
              <a:t>(2)</a:t>
            </a:r>
            <a:endParaRPr lang="en-US" sz="4800" dirty="0">
              <a:solidFill>
                <a:schemeClr val="tx1"/>
              </a:solidFill>
            </a:endParaRPr>
          </a:p>
        </p:txBody>
      </p:sp>
      <p:sp>
        <p:nvSpPr>
          <p:cNvPr id="4" name="Footer Placeholder 3">
            <a:extLst>
              <a:ext uri="{FF2B5EF4-FFF2-40B4-BE49-F238E27FC236}">
                <a16:creationId xmlns:a16="http://schemas.microsoft.com/office/drawing/2014/main" id="{6731DA46-3C74-440F-9B23-0E937BDB2D27}"/>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dirty="0"/>
              <a:t>©2020 Med-Net Compliance, LLC. All Rights Reserved</a:t>
            </a:r>
            <a:endParaRPr lang="en-US"/>
          </a:p>
        </p:txBody>
      </p:sp>
      <p:sp>
        <p:nvSpPr>
          <p:cNvPr id="5" name="Slide Number Placeholder 4">
            <a:extLst>
              <a:ext uri="{FF2B5EF4-FFF2-40B4-BE49-F238E27FC236}">
                <a16:creationId xmlns:a16="http://schemas.microsoft.com/office/drawing/2014/main" id="{47F1A865-4FAF-4906-A780-E713A3C1CD6B}"/>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19</a:t>
            </a:fld>
            <a:endParaRPr lang="en-US"/>
          </a:p>
        </p:txBody>
      </p:sp>
      <p:graphicFrame>
        <p:nvGraphicFramePr>
          <p:cNvPr id="7" name="Content Placeholder 2">
            <a:extLst>
              <a:ext uri="{FF2B5EF4-FFF2-40B4-BE49-F238E27FC236}">
                <a16:creationId xmlns:a16="http://schemas.microsoft.com/office/drawing/2014/main" id="{1729A063-EA91-4C90-B903-F8546CF35CF5}"/>
              </a:ext>
            </a:extLst>
          </p:cNvPr>
          <p:cNvGraphicFramePr>
            <a:graphicFrameLocks noGrp="1"/>
          </p:cNvGraphicFramePr>
          <p:nvPr>
            <p:ph idx="1"/>
            <p:extLst>
              <p:ext uri="{D42A27DB-BD31-4B8C-83A1-F6EECF244321}">
                <p14:modId xmlns:p14="http://schemas.microsoft.com/office/powerpoint/2010/main" val="1586539360"/>
              </p:ext>
            </p:extLst>
          </p:nvPr>
        </p:nvGraphicFramePr>
        <p:xfrm>
          <a:off x="4786313" y="609599"/>
          <a:ext cx="6451943" cy="56061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1183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53616-2324-4558-8688-011E3770B395}"/>
              </a:ext>
            </a:extLst>
          </p:cNvPr>
          <p:cNvSpPr>
            <a:spLocks noGrp="1"/>
          </p:cNvSpPr>
          <p:nvPr>
            <p:ph type="title"/>
          </p:nvPr>
        </p:nvSpPr>
        <p:spPr/>
        <p:txBody>
          <a:bodyPr/>
          <a:lstStyle/>
          <a:p>
            <a:pPr algn="ctr"/>
            <a:r>
              <a:rPr lang="en-US" dirty="0">
                <a:solidFill>
                  <a:schemeClr val="tx1"/>
                </a:solidFill>
              </a:rPr>
              <a:t>Session Objectives</a:t>
            </a:r>
          </a:p>
        </p:txBody>
      </p:sp>
      <p:sp>
        <p:nvSpPr>
          <p:cNvPr id="3" name="Content Placeholder 2">
            <a:extLst>
              <a:ext uri="{FF2B5EF4-FFF2-40B4-BE49-F238E27FC236}">
                <a16:creationId xmlns:a16="http://schemas.microsoft.com/office/drawing/2014/main" id="{86D94BBF-BEDC-4F6D-AE59-24624A52D504}"/>
              </a:ext>
            </a:extLst>
          </p:cNvPr>
          <p:cNvSpPr>
            <a:spLocks noGrp="1"/>
          </p:cNvSpPr>
          <p:nvPr>
            <p:ph idx="1"/>
          </p:nvPr>
        </p:nvSpPr>
        <p:spPr/>
        <p:txBody>
          <a:bodyPr/>
          <a:lstStyle/>
          <a:p>
            <a:r>
              <a:rPr lang="en-US" dirty="0">
                <a:solidFill>
                  <a:schemeClr val="tx1"/>
                </a:solidFill>
              </a:rPr>
              <a:t>Utilize the Centers for Disease Control and Prevention Tool for Developing a Comprehensive COVID-19 Response Plan</a:t>
            </a:r>
          </a:p>
          <a:p>
            <a:r>
              <a:rPr lang="en-US" dirty="0">
                <a:solidFill>
                  <a:schemeClr val="tx1"/>
                </a:solidFill>
              </a:rPr>
              <a:t>Identify the elements of a COVID-19 plan and the relationship of the plan to the emergency preparedness plan</a:t>
            </a:r>
          </a:p>
          <a:p>
            <a:r>
              <a:rPr lang="en-US" dirty="0">
                <a:solidFill>
                  <a:schemeClr val="tx1"/>
                </a:solidFill>
              </a:rPr>
              <a:t>Take steps to assess and improve facility preparedness for responding to COVID-19</a:t>
            </a:r>
          </a:p>
          <a:p>
            <a:r>
              <a:rPr lang="en-US" dirty="0">
                <a:solidFill>
                  <a:schemeClr val="tx1"/>
                </a:solidFill>
              </a:rPr>
              <a:t>Identify a facility COVID-19 communication plan</a:t>
            </a:r>
          </a:p>
          <a:p>
            <a:r>
              <a:rPr lang="en-US" dirty="0">
                <a:solidFill>
                  <a:schemeClr val="tx1"/>
                </a:solidFill>
              </a:rPr>
              <a:t>Manage residents infected with COVID-19</a:t>
            </a:r>
          </a:p>
          <a:p>
            <a:endParaRPr lang="en-US" dirty="0"/>
          </a:p>
        </p:txBody>
      </p:sp>
      <p:sp>
        <p:nvSpPr>
          <p:cNvPr id="4" name="Footer Placeholder 3">
            <a:extLst>
              <a:ext uri="{FF2B5EF4-FFF2-40B4-BE49-F238E27FC236}">
                <a16:creationId xmlns:a16="http://schemas.microsoft.com/office/drawing/2014/main" id="{6E9C215D-5A30-488E-8327-33F010BD598C}"/>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A5D6F08E-8FEF-4226-B6DB-8C2928C6E4B5}"/>
              </a:ext>
            </a:extLst>
          </p:cNvPr>
          <p:cNvSpPr>
            <a:spLocks noGrp="1"/>
          </p:cNvSpPr>
          <p:nvPr>
            <p:ph type="sldNum" sz="quarter" idx="12"/>
          </p:nvPr>
        </p:nvSpPr>
        <p:spPr/>
        <p:txBody>
          <a:bodyPr/>
          <a:lstStyle/>
          <a:p>
            <a:fld id="{45E646B8-417B-4281-9E1A-F296089094FB}" type="slidenum">
              <a:rPr lang="en-US" smtClean="0"/>
              <a:t>2</a:t>
            </a:fld>
            <a:endParaRPr lang="en-US"/>
          </a:p>
        </p:txBody>
      </p:sp>
    </p:spTree>
    <p:extLst>
      <p:ext uri="{BB962C8B-B14F-4D97-AF65-F5344CB8AC3E}">
        <p14:creationId xmlns:p14="http://schemas.microsoft.com/office/powerpoint/2010/main" val="4131360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9289C-1C68-4D97-B45C-EF67E7AB9B20}"/>
              </a:ext>
            </a:extLst>
          </p:cNvPr>
          <p:cNvSpPr>
            <a:spLocks noGrp="1"/>
          </p:cNvSpPr>
          <p:nvPr>
            <p:ph type="title"/>
          </p:nvPr>
        </p:nvSpPr>
        <p:spPr/>
        <p:txBody>
          <a:bodyPr>
            <a:normAutofit fontScale="90000"/>
          </a:bodyPr>
          <a:lstStyle/>
          <a:p>
            <a:pPr algn="ctr"/>
            <a:r>
              <a:rPr lang="en-US" dirty="0">
                <a:solidFill>
                  <a:schemeClr val="tx1"/>
                </a:solidFill>
              </a:rPr>
              <a:t>COVID-19 Preparedness Planning: Education and Training </a:t>
            </a:r>
            <a:r>
              <a:rPr lang="en-US" sz="3100" dirty="0">
                <a:solidFill>
                  <a:schemeClr val="tx1"/>
                </a:solidFill>
              </a:rPr>
              <a:t>(3)</a:t>
            </a:r>
            <a:endParaRPr lang="en-US" dirty="0"/>
          </a:p>
        </p:txBody>
      </p:sp>
      <p:sp>
        <p:nvSpPr>
          <p:cNvPr id="3" name="Content Placeholder 2">
            <a:extLst>
              <a:ext uri="{FF2B5EF4-FFF2-40B4-BE49-F238E27FC236}">
                <a16:creationId xmlns:a16="http://schemas.microsoft.com/office/drawing/2014/main" id="{A379757E-A167-4713-A46F-9F22609E2D0A}"/>
              </a:ext>
            </a:extLst>
          </p:cNvPr>
          <p:cNvSpPr>
            <a:spLocks noGrp="1"/>
          </p:cNvSpPr>
          <p:nvPr>
            <p:ph idx="1"/>
          </p:nvPr>
        </p:nvSpPr>
        <p:spPr>
          <a:xfrm>
            <a:off x="1143000" y="2019300"/>
            <a:ext cx="9872871" cy="4076700"/>
          </a:xfrm>
        </p:spPr>
        <p:txBody>
          <a:bodyPr/>
          <a:lstStyle/>
          <a:p>
            <a:r>
              <a:rPr lang="en-US" dirty="0">
                <a:solidFill>
                  <a:schemeClr val="tx1"/>
                </a:solidFill>
              </a:rPr>
              <a:t>A facility should have a plan for expediting the credentialing and training of non-facility staff brought in from other locations to provide resident care if a facility reaches a staffing crisis.</a:t>
            </a:r>
          </a:p>
          <a:p>
            <a:pPr marL="614363" lvl="1" indent="-271463"/>
            <a:r>
              <a:rPr lang="en-US" dirty="0">
                <a:solidFill>
                  <a:schemeClr val="tx1"/>
                </a:solidFill>
              </a:rPr>
              <a:t>Implement a facility orientation checklist  for all non-facility staff </a:t>
            </a:r>
          </a:p>
          <a:p>
            <a:pPr marL="46038" indent="0">
              <a:buNone/>
            </a:pPr>
            <a:endParaRPr lang="en-US" dirty="0"/>
          </a:p>
        </p:txBody>
      </p:sp>
      <p:sp>
        <p:nvSpPr>
          <p:cNvPr id="4" name="Footer Placeholder 3">
            <a:extLst>
              <a:ext uri="{FF2B5EF4-FFF2-40B4-BE49-F238E27FC236}">
                <a16:creationId xmlns:a16="http://schemas.microsoft.com/office/drawing/2014/main" id="{99560F6A-F4C7-4635-B7A3-95E5D75B28D9}"/>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BEBC4AD4-7112-4952-8B01-A707A494D301}"/>
              </a:ext>
            </a:extLst>
          </p:cNvPr>
          <p:cNvSpPr>
            <a:spLocks noGrp="1"/>
          </p:cNvSpPr>
          <p:nvPr>
            <p:ph type="sldNum" sz="quarter" idx="12"/>
          </p:nvPr>
        </p:nvSpPr>
        <p:spPr/>
        <p:txBody>
          <a:bodyPr/>
          <a:lstStyle/>
          <a:p>
            <a:fld id="{45E646B8-417B-4281-9E1A-F296089094FB}" type="slidenum">
              <a:rPr lang="en-US" smtClean="0"/>
              <a:t>20</a:t>
            </a:fld>
            <a:endParaRPr lang="en-US"/>
          </a:p>
        </p:txBody>
      </p:sp>
    </p:spTree>
    <p:extLst>
      <p:ext uri="{BB962C8B-B14F-4D97-AF65-F5344CB8AC3E}">
        <p14:creationId xmlns:p14="http://schemas.microsoft.com/office/powerpoint/2010/main" val="4285498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CEEF-5A55-4E62-BDDD-130D77CDFF22}"/>
              </a:ext>
            </a:extLst>
          </p:cNvPr>
          <p:cNvSpPr>
            <a:spLocks noGrp="1"/>
          </p:cNvSpPr>
          <p:nvPr>
            <p:ph type="title"/>
          </p:nvPr>
        </p:nvSpPr>
        <p:spPr/>
        <p:txBody>
          <a:bodyPr>
            <a:normAutofit fontScale="90000"/>
          </a:bodyPr>
          <a:lstStyle/>
          <a:p>
            <a:pPr algn="ctr"/>
            <a:r>
              <a:rPr lang="en-US" dirty="0">
                <a:solidFill>
                  <a:schemeClr val="tx1"/>
                </a:solidFill>
              </a:rPr>
              <a:t>COVID-19 Preparedness Planning: Surge Capacity</a:t>
            </a:r>
          </a:p>
        </p:txBody>
      </p:sp>
      <p:sp>
        <p:nvSpPr>
          <p:cNvPr id="3" name="Content Placeholder 2">
            <a:extLst>
              <a:ext uri="{FF2B5EF4-FFF2-40B4-BE49-F238E27FC236}">
                <a16:creationId xmlns:a16="http://schemas.microsoft.com/office/drawing/2014/main" id="{0B4D2A18-31EF-43C8-9556-6C2D00E839AC}"/>
              </a:ext>
            </a:extLst>
          </p:cNvPr>
          <p:cNvSpPr>
            <a:spLocks noGrp="1"/>
          </p:cNvSpPr>
          <p:nvPr>
            <p:ph idx="1"/>
          </p:nvPr>
        </p:nvSpPr>
        <p:spPr/>
        <p:txBody>
          <a:bodyPr>
            <a:normAutofit/>
          </a:bodyPr>
          <a:lstStyle/>
          <a:p>
            <a:r>
              <a:rPr lang="en-US" dirty="0">
                <a:solidFill>
                  <a:schemeClr val="tx1"/>
                </a:solidFill>
              </a:rPr>
              <a:t>Assign a person within the facility to conduct the daily assessment of staffing status and needs during a COVID-19 outbreak.</a:t>
            </a:r>
          </a:p>
          <a:p>
            <a:r>
              <a:rPr lang="en-US" dirty="0">
                <a:solidFill>
                  <a:schemeClr val="tx1"/>
                </a:solidFill>
              </a:rPr>
              <a:t>Develop a staffing contingency plan that identifies the minimum staffing needs and prioritizes critical and non-essential services based on a resident’s health status, functional limitations, disabilities, and essential facility operations.</a:t>
            </a:r>
          </a:p>
          <a:p>
            <a:r>
              <a:rPr lang="en-US" dirty="0">
                <a:solidFill>
                  <a:schemeClr val="tx1"/>
                </a:solidFill>
              </a:rPr>
              <a:t>Consult legal counsel and state health department contacts to determine the applicability of declaring a facility “staffing crisis” and appropriate emergency staffing alternatives, consistent with state law. </a:t>
            </a:r>
          </a:p>
          <a:p>
            <a:r>
              <a:rPr lang="en-US" dirty="0">
                <a:solidFill>
                  <a:schemeClr val="tx1"/>
                </a:solidFill>
              </a:rPr>
              <a:t>Collaborate with local and regional planning and response groups to address widespread healthcare staffing shortages during a crisis.</a:t>
            </a:r>
          </a:p>
        </p:txBody>
      </p:sp>
      <p:sp>
        <p:nvSpPr>
          <p:cNvPr id="4" name="Footer Placeholder 3">
            <a:extLst>
              <a:ext uri="{FF2B5EF4-FFF2-40B4-BE49-F238E27FC236}">
                <a16:creationId xmlns:a16="http://schemas.microsoft.com/office/drawing/2014/main" id="{E0875A67-65FF-4E0A-85D1-154933A002FA}"/>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441A4DCD-9663-43C5-90E1-E85EAD447DB0}"/>
              </a:ext>
            </a:extLst>
          </p:cNvPr>
          <p:cNvSpPr>
            <a:spLocks noGrp="1"/>
          </p:cNvSpPr>
          <p:nvPr>
            <p:ph type="sldNum" sz="quarter" idx="12"/>
          </p:nvPr>
        </p:nvSpPr>
        <p:spPr/>
        <p:txBody>
          <a:bodyPr/>
          <a:lstStyle/>
          <a:p>
            <a:fld id="{45E646B8-417B-4281-9E1A-F296089094FB}" type="slidenum">
              <a:rPr lang="en-US" smtClean="0"/>
              <a:t>21</a:t>
            </a:fld>
            <a:endParaRPr lang="en-US"/>
          </a:p>
        </p:txBody>
      </p:sp>
    </p:spTree>
    <p:extLst>
      <p:ext uri="{BB962C8B-B14F-4D97-AF65-F5344CB8AC3E}">
        <p14:creationId xmlns:p14="http://schemas.microsoft.com/office/powerpoint/2010/main" val="2773039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CEEF-5A55-4E62-BDDD-130D77CDFF22}"/>
              </a:ext>
            </a:extLst>
          </p:cNvPr>
          <p:cNvSpPr>
            <a:spLocks noGrp="1"/>
          </p:cNvSpPr>
          <p:nvPr>
            <p:ph type="title"/>
          </p:nvPr>
        </p:nvSpPr>
        <p:spPr/>
        <p:txBody>
          <a:bodyPr>
            <a:normAutofit fontScale="90000"/>
          </a:bodyPr>
          <a:lstStyle/>
          <a:p>
            <a:pPr algn="ctr"/>
            <a:r>
              <a:rPr lang="en-US" dirty="0">
                <a:solidFill>
                  <a:schemeClr val="tx1"/>
                </a:solidFill>
              </a:rPr>
              <a:t>COVID-19 Preparedness Planning: Surge Capacity </a:t>
            </a:r>
            <a:r>
              <a:rPr lang="en-US" sz="3100" dirty="0">
                <a:solidFill>
                  <a:schemeClr val="tx1"/>
                </a:solidFill>
              </a:rPr>
              <a:t>(2)</a:t>
            </a:r>
            <a:endParaRPr lang="en-US" dirty="0">
              <a:solidFill>
                <a:schemeClr val="tx1"/>
              </a:solidFill>
            </a:endParaRPr>
          </a:p>
        </p:txBody>
      </p:sp>
      <p:sp>
        <p:nvSpPr>
          <p:cNvPr id="3" name="Content Placeholder 2">
            <a:extLst>
              <a:ext uri="{FF2B5EF4-FFF2-40B4-BE49-F238E27FC236}">
                <a16:creationId xmlns:a16="http://schemas.microsoft.com/office/drawing/2014/main" id="{0B4D2A18-31EF-43C8-9556-6C2D00E839AC}"/>
              </a:ext>
            </a:extLst>
          </p:cNvPr>
          <p:cNvSpPr>
            <a:spLocks noGrp="1"/>
          </p:cNvSpPr>
          <p:nvPr>
            <p:ph idx="1"/>
          </p:nvPr>
        </p:nvSpPr>
        <p:spPr/>
        <p:txBody>
          <a:bodyPr>
            <a:normAutofit/>
          </a:bodyPr>
          <a:lstStyle/>
          <a:p>
            <a:pPr marL="46038" indent="0">
              <a:buNone/>
            </a:pPr>
            <a:r>
              <a:rPr lang="en-US" b="1" dirty="0">
                <a:solidFill>
                  <a:schemeClr val="tx1"/>
                </a:solidFill>
              </a:rPr>
              <a:t>Consumables and durable medical equipment and supplies:</a:t>
            </a:r>
          </a:p>
          <a:p>
            <a:r>
              <a:rPr lang="en-US" dirty="0">
                <a:solidFill>
                  <a:schemeClr val="tx1"/>
                </a:solidFill>
              </a:rPr>
              <a:t>Estimate the quantities of essential resident care materials, equipment, and PPE that would be needed during an </a:t>
            </a:r>
            <a:r>
              <a:rPr lang="en-US" i="1" dirty="0">
                <a:solidFill>
                  <a:schemeClr val="tx1"/>
                </a:solidFill>
              </a:rPr>
              <a:t>eight-week outbreak.</a:t>
            </a:r>
          </a:p>
          <a:p>
            <a:pPr marL="614363" lvl="1" indent="-271463"/>
            <a:r>
              <a:rPr lang="en-US" dirty="0">
                <a:solidFill>
                  <a:schemeClr val="tx1"/>
                </a:solidFill>
              </a:rPr>
              <a:t>Estimates should be shared with local, regional, and tribal planning groups to plan stockpiling agreements.</a:t>
            </a:r>
          </a:p>
          <a:p>
            <a:r>
              <a:rPr lang="en-US" dirty="0">
                <a:solidFill>
                  <a:schemeClr val="tx1"/>
                </a:solidFill>
              </a:rPr>
              <a:t> Address likely supply shortages, including strategies for using normal and alternative channels for procuring needed resources.</a:t>
            </a:r>
          </a:p>
          <a:p>
            <a:pPr marL="614363" lvl="1" indent="-271463"/>
            <a:r>
              <a:rPr lang="en-US" dirty="0">
                <a:solidFill>
                  <a:schemeClr val="tx1"/>
                </a:solidFill>
              </a:rPr>
              <a:t>Develop a strategy for how priorities would be made in the event there is a need to allocate limited resident care equipment, medications, and other resources. </a:t>
            </a:r>
          </a:p>
          <a:p>
            <a:pPr marL="614363" lvl="1" indent="-271463"/>
            <a:r>
              <a:rPr lang="en-US" dirty="0">
                <a:solidFill>
                  <a:schemeClr val="tx1"/>
                </a:solidFill>
              </a:rPr>
              <a:t>Track and report available quantities of consumable medical supplies, including PPE.</a:t>
            </a:r>
          </a:p>
        </p:txBody>
      </p:sp>
      <p:sp>
        <p:nvSpPr>
          <p:cNvPr id="4" name="Footer Placeholder 3">
            <a:extLst>
              <a:ext uri="{FF2B5EF4-FFF2-40B4-BE49-F238E27FC236}">
                <a16:creationId xmlns:a16="http://schemas.microsoft.com/office/drawing/2014/main" id="{E0875A67-65FF-4E0A-85D1-154933A002FA}"/>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441A4DCD-9663-43C5-90E1-E85EAD447DB0}"/>
              </a:ext>
            </a:extLst>
          </p:cNvPr>
          <p:cNvSpPr>
            <a:spLocks noGrp="1"/>
          </p:cNvSpPr>
          <p:nvPr>
            <p:ph type="sldNum" sz="quarter" idx="12"/>
          </p:nvPr>
        </p:nvSpPr>
        <p:spPr/>
        <p:txBody>
          <a:bodyPr/>
          <a:lstStyle/>
          <a:p>
            <a:fld id="{45E646B8-417B-4281-9E1A-F296089094FB}" type="slidenum">
              <a:rPr lang="en-US" smtClean="0"/>
              <a:t>22</a:t>
            </a:fld>
            <a:endParaRPr lang="en-US"/>
          </a:p>
        </p:txBody>
      </p:sp>
    </p:spTree>
    <p:extLst>
      <p:ext uri="{BB962C8B-B14F-4D97-AF65-F5344CB8AC3E}">
        <p14:creationId xmlns:p14="http://schemas.microsoft.com/office/powerpoint/2010/main" val="4196494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CEEF-5A55-4E62-BDDD-130D77CDFF22}"/>
              </a:ext>
            </a:extLst>
          </p:cNvPr>
          <p:cNvSpPr>
            <a:spLocks noGrp="1"/>
          </p:cNvSpPr>
          <p:nvPr>
            <p:ph type="title"/>
          </p:nvPr>
        </p:nvSpPr>
        <p:spPr>
          <a:xfrm>
            <a:off x="653144" y="609599"/>
            <a:ext cx="3664855" cy="5606143"/>
          </a:xfrm>
        </p:spPr>
        <p:txBody>
          <a:bodyPr>
            <a:normAutofit/>
          </a:bodyPr>
          <a:lstStyle/>
          <a:p>
            <a:pPr algn="ctr"/>
            <a:r>
              <a:rPr lang="en-US" dirty="0">
                <a:solidFill>
                  <a:schemeClr val="tx1"/>
                </a:solidFill>
              </a:rPr>
              <a:t>COVID-19 Preparedness Planning: </a:t>
            </a:r>
            <a:br>
              <a:rPr lang="en-US" dirty="0">
                <a:solidFill>
                  <a:schemeClr val="tx1"/>
                </a:solidFill>
              </a:rPr>
            </a:br>
            <a:r>
              <a:rPr lang="en-US" dirty="0">
                <a:solidFill>
                  <a:schemeClr val="tx1"/>
                </a:solidFill>
              </a:rPr>
              <a:t>Postmortem Care</a:t>
            </a:r>
          </a:p>
        </p:txBody>
      </p:sp>
      <p:sp>
        <p:nvSpPr>
          <p:cNvPr id="4" name="Footer Placeholder 3">
            <a:extLst>
              <a:ext uri="{FF2B5EF4-FFF2-40B4-BE49-F238E27FC236}">
                <a16:creationId xmlns:a16="http://schemas.microsoft.com/office/drawing/2014/main" id="{E0875A67-65FF-4E0A-85D1-154933A002FA}"/>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441A4DCD-9663-43C5-90E1-E85EAD447DB0}"/>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23</a:t>
            </a:fld>
            <a:endParaRPr lang="en-US"/>
          </a:p>
        </p:txBody>
      </p:sp>
      <p:graphicFrame>
        <p:nvGraphicFramePr>
          <p:cNvPr id="7" name="Content Placeholder 2">
            <a:extLst>
              <a:ext uri="{FF2B5EF4-FFF2-40B4-BE49-F238E27FC236}">
                <a16:creationId xmlns:a16="http://schemas.microsoft.com/office/drawing/2014/main" id="{2867573A-EA16-400F-AB8C-4230179447FA}"/>
              </a:ext>
            </a:extLst>
          </p:cNvPr>
          <p:cNvGraphicFramePr>
            <a:graphicFrameLocks noGrp="1"/>
          </p:cNvGraphicFramePr>
          <p:nvPr>
            <p:ph idx="1"/>
            <p:extLst>
              <p:ext uri="{D42A27DB-BD31-4B8C-83A1-F6EECF244321}">
                <p14:modId xmlns:p14="http://schemas.microsoft.com/office/powerpoint/2010/main" val="77136692"/>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585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118D4-5B5C-467F-8F38-BF8046FF9E67}"/>
              </a:ext>
            </a:extLst>
          </p:cNvPr>
          <p:cNvSpPr>
            <a:spLocks noGrp="1"/>
          </p:cNvSpPr>
          <p:nvPr>
            <p:ph type="title"/>
          </p:nvPr>
        </p:nvSpPr>
        <p:spPr/>
        <p:txBody>
          <a:bodyPr/>
          <a:lstStyle/>
          <a:p>
            <a:pPr algn="ctr"/>
            <a:r>
              <a:rPr lang="en-US" dirty="0">
                <a:solidFill>
                  <a:schemeClr val="tx1"/>
                </a:solidFill>
              </a:rPr>
              <a:t>Resources</a:t>
            </a:r>
          </a:p>
        </p:txBody>
      </p:sp>
      <p:sp>
        <p:nvSpPr>
          <p:cNvPr id="3" name="Content Placeholder 2">
            <a:extLst>
              <a:ext uri="{FF2B5EF4-FFF2-40B4-BE49-F238E27FC236}">
                <a16:creationId xmlns:a16="http://schemas.microsoft.com/office/drawing/2014/main" id="{D83898A9-D799-4B3B-8FF4-A3317C050607}"/>
              </a:ext>
            </a:extLst>
          </p:cNvPr>
          <p:cNvSpPr>
            <a:spLocks noGrp="1"/>
          </p:cNvSpPr>
          <p:nvPr>
            <p:ph idx="1"/>
          </p:nvPr>
        </p:nvSpPr>
        <p:spPr/>
        <p:txBody>
          <a:bodyPr/>
          <a:lstStyle/>
          <a:p>
            <a:pPr marL="46038" indent="0">
              <a:buNone/>
            </a:pPr>
            <a:r>
              <a:rPr lang="en-US" b="1" dirty="0">
                <a:solidFill>
                  <a:schemeClr val="tx1"/>
                </a:solidFill>
              </a:rPr>
              <a:t>The checklist can be accessed at:</a:t>
            </a:r>
          </a:p>
          <a:p>
            <a:pPr marL="46038" indent="0">
              <a:buNone/>
            </a:pPr>
            <a:r>
              <a:rPr lang="en-US" dirty="0">
                <a:solidFill>
                  <a:schemeClr val="accent2">
                    <a:lumMod val="75000"/>
                  </a:schemeClr>
                </a:solidFill>
                <a:hlinkClick r:id="rId2">
                  <a:extLst>
                    <a:ext uri="{A12FA001-AC4F-418D-AE19-62706E023703}">
                      <ahyp:hlinkClr xmlns:ahyp="http://schemas.microsoft.com/office/drawing/2018/hyperlinkcolor" val="tx"/>
                    </a:ext>
                  </a:extLst>
                </a:hlinkClick>
              </a:rPr>
              <a:t>https://www.cdc.gov/coronavirus/2019-ncov/downloads/novel-coronavirus-2019-Nursing-Homes-Preparedness-Checklist_3_13.pdf</a:t>
            </a:r>
            <a:endParaRPr lang="en-US" dirty="0">
              <a:solidFill>
                <a:schemeClr val="accent2">
                  <a:lumMod val="75000"/>
                </a:schemeClr>
              </a:solidFill>
            </a:endParaRPr>
          </a:p>
          <a:p>
            <a:pPr marL="46038" indent="0">
              <a:buNone/>
            </a:pPr>
            <a:r>
              <a:rPr lang="en-US" dirty="0">
                <a:solidFill>
                  <a:schemeClr val="tx1"/>
                </a:solidFill>
              </a:rPr>
              <a:t>Additional Resources available on Med-Net Academy.</a:t>
            </a:r>
          </a:p>
          <a:p>
            <a:pPr marL="342900" lvl="1" indent="-284163"/>
            <a:r>
              <a:rPr lang="en-US" dirty="0">
                <a:solidFill>
                  <a:schemeClr val="tx1"/>
                </a:solidFill>
              </a:rPr>
              <a:t>Emergency Preparedness Checklist</a:t>
            </a:r>
          </a:p>
          <a:p>
            <a:pPr marL="342900" lvl="1" indent="-284163"/>
            <a:r>
              <a:rPr lang="en-US" dirty="0">
                <a:solidFill>
                  <a:schemeClr val="tx1"/>
                </a:solidFill>
              </a:rPr>
              <a:t>Infection Prevention and Control Plan</a:t>
            </a:r>
          </a:p>
          <a:p>
            <a:pPr marL="46038" indent="0">
              <a:buNone/>
            </a:pPr>
            <a:r>
              <a:rPr lang="en-US" b="1" dirty="0">
                <a:solidFill>
                  <a:schemeClr val="tx1"/>
                </a:solidFill>
              </a:rPr>
              <a:t>These resources can be accessed at:</a:t>
            </a:r>
          </a:p>
          <a:p>
            <a:pPr marL="46038" indent="0">
              <a:buNone/>
            </a:pPr>
            <a:r>
              <a:rPr lang="en-US" u="sng" dirty="0">
                <a:solidFill>
                  <a:srgbClr val="002060"/>
                </a:solidFill>
                <a:hlinkClick r:id="rId3">
                  <a:extLst>
                    <a:ext uri="{A12FA001-AC4F-418D-AE19-62706E023703}">
                      <ahyp:hlinkClr xmlns:ahyp="http://schemas.microsoft.com/office/drawing/2018/hyperlinkcolor" val="tx"/>
                    </a:ext>
                  </a:extLst>
                </a:hlinkClick>
              </a:rPr>
              <a:t>https://www.mednetcompliance.com/med-net-academy/condensed-cms-policies/</a:t>
            </a:r>
            <a:endParaRPr lang="en-US" u="sng" dirty="0">
              <a:solidFill>
                <a:srgbClr val="002060"/>
              </a:solidFill>
            </a:endParaRPr>
          </a:p>
          <a:p>
            <a:pPr marL="46038" indent="0">
              <a:buNone/>
            </a:pPr>
            <a:endParaRPr lang="en-US" u="sng" dirty="0">
              <a:solidFill>
                <a:srgbClr val="002060"/>
              </a:solidFill>
            </a:endParaRPr>
          </a:p>
        </p:txBody>
      </p:sp>
      <p:sp>
        <p:nvSpPr>
          <p:cNvPr id="4" name="Footer Placeholder 3">
            <a:extLst>
              <a:ext uri="{FF2B5EF4-FFF2-40B4-BE49-F238E27FC236}">
                <a16:creationId xmlns:a16="http://schemas.microsoft.com/office/drawing/2014/main" id="{73E73E63-B399-472F-B0A8-D877DF05409F}"/>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DF6E3C98-74AB-43C6-8422-86A42ACE5DF0}"/>
              </a:ext>
            </a:extLst>
          </p:cNvPr>
          <p:cNvSpPr>
            <a:spLocks noGrp="1"/>
          </p:cNvSpPr>
          <p:nvPr>
            <p:ph type="sldNum" sz="quarter" idx="12"/>
          </p:nvPr>
        </p:nvSpPr>
        <p:spPr/>
        <p:txBody>
          <a:bodyPr/>
          <a:lstStyle/>
          <a:p>
            <a:fld id="{45E646B8-417B-4281-9E1A-F296089094FB}" type="slidenum">
              <a:rPr lang="en-US" smtClean="0"/>
              <a:t>24</a:t>
            </a:fld>
            <a:endParaRPr lang="en-US" dirty="0"/>
          </a:p>
        </p:txBody>
      </p:sp>
    </p:spTree>
    <p:extLst>
      <p:ext uri="{BB962C8B-B14F-4D97-AF65-F5344CB8AC3E}">
        <p14:creationId xmlns:p14="http://schemas.microsoft.com/office/powerpoint/2010/main" val="4258729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A1591D8-0F08-49EA-9CEC-C208070BAE49}"/>
              </a:ext>
            </a:extLst>
          </p:cNvPr>
          <p:cNvSpPr>
            <a:spLocks noGrp="1"/>
          </p:cNvSpPr>
          <p:nvPr>
            <p:ph type="title"/>
          </p:nvPr>
        </p:nvSpPr>
        <p:spPr/>
        <p:txBody>
          <a:bodyPr/>
          <a:lstStyle/>
          <a:p>
            <a:r>
              <a:rPr lang="en-US">
                <a:solidFill>
                  <a:schemeClr val="tx1"/>
                </a:solidFill>
              </a:rPr>
              <a:t>Expert Panelist for Question &amp; Answers</a:t>
            </a:r>
            <a:endParaRPr lang="en-US" dirty="0">
              <a:solidFill>
                <a:schemeClr val="tx1"/>
              </a:solidFill>
            </a:endParaRPr>
          </a:p>
        </p:txBody>
      </p:sp>
      <p:sp>
        <p:nvSpPr>
          <p:cNvPr id="2" name="Footer Placeholder 1">
            <a:extLst>
              <a:ext uri="{FF2B5EF4-FFF2-40B4-BE49-F238E27FC236}">
                <a16:creationId xmlns:a16="http://schemas.microsoft.com/office/drawing/2014/main" id="{24E8B7FE-B457-4A47-B59B-8FE224E79901}"/>
              </a:ext>
            </a:extLst>
          </p:cNvPr>
          <p:cNvSpPr>
            <a:spLocks noGrp="1"/>
          </p:cNvSpPr>
          <p:nvPr>
            <p:ph type="ftr" sz="quarter" idx="11"/>
          </p:nvPr>
        </p:nvSpPr>
        <p:spPr/>
        <p:txBody>
          <a:bodyPr/>
          <a:lstStyle/>
          <a:p>
            <a:r>
              <a:rPr lang="en-US"/>
              <a:t>©2020 Med-Net Compliance, LLC. All Rights Reserved</a:t>
            </a:r>
          </a:p>
        </p:txBody>
      </p:sp>
      <p:sp>
        <p:nvSpPr>
          <p:cNvPr id="3" name="Slide Number Placeholder 2">
            <a:extLst>
              <a:ext uri="{FF2B5EF4-FFF2-40B4-BE49-F238E27FC236}">
                <a16:creationId xmlns:a16="http://schemas.microsoft.com/office/drawing/2014/main" id="{604BB87C-6CB4-4AAA-82A5-4E99430F7143}"/>
              </a:ext>
            </a:extLst>
          </p:cNvPr>
          <p:cNvSpPr>
            <a:spLocks noGrp="1"/>
          </p:cNvSpPr>
          <p:nvPr>
            <p:ph type="sldNum" sz="quarter" idx="12"/>
          </p:nvPr>
        </p:nvSpPr>
        <p:spPr/>
        <p:txBody>
          <a:bodyPr/>
          <a:lstStyle/>
          <a:p>
            <a:fld id="{45E646B8-417B-4281-9E1A-F296089094FB}" type="slidenum">
              <a:rPr lang="en-US" smtClean="0"/>
              <a:t>25</a:t>
            </a:fld>
            <a:endParaRPr lang="en-US"/>
          </a:p>
        </p:txBody>
      </p:sp>
      <p:pic>
        <p:nvPicPr>
          <p:cNvPr id="9" name="Picture 8" descr="A person wearing a suit and tie smiling at the camera&#10;&#10;Description automatically generated">
            <a:extLst>
              <a:ext uri="{FF2B5EF4-FFF2-40B4-BE49-F238E27FC236}">
                <a16:creationId xmlns:a16="http://schemas.microsoft.com/office/drawing/2014/main" id="{ECD08165-0D8C-41BC-9479-C371DE12A7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9103" y="1585265"/>
            <a:ext cx="3250756" cy="335102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1" name="Picture 10" descr="A person posing for the camera&#10;&#10;Description automatically generated">
            <a:extLst>
              <a:ext uri="{FF2B5EF4-FFF2-40B4-BE49-F238E27FC236}">
                <a16:creationId xmlns:a16="http://schemas.microsoft.com/office/drawing/2014/main" id="{1E8646D3-B832-40B3-9C39-83D55188FB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4897" y="1511507"/>
            <a:ext cx="2867565" cy="349853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2" name="Rectangle 11">
            <a:extLst>
              <a:ext uri="{FF2B5EF4-FFF2-40B4-BE49-F238E27FC236}">
                <a16:creationId xmlns:a16="http://schemas.microsoft.com/office/drawing/2014/main" id="{9AEC226B-08E1-4F2D-B813-689366E68940}"/>
              </a:ext>
            </a:extLst>
          </p:cNvPr>
          <p:cNvSpPr/>
          <p:nvPr/>
        </p:nvSpPr>
        <p:spPr>
          <a:xfrm>
            <a:off x="1143000" y="5210725"/>
            <a:ext cx="4398897" cy="369332"/>
          </a:xfrm>
          <a:prstGeom prst="rect">
            <a:avLst/>
          </a:prstGeom>
        </p:spPr>
        <p:txBody>
          <a:bodyPr wrap="none">
            <a:spAutoFit/>
          </a:bodyPr>
          <a:lstStyle/>
          <a:p>
            <a:r>
              <a:rPr lang="en-US" b="1">
                <a:latin typeface="Calibri" panose="020F0502020204030204" pitchFamily="34" charset="0"/>
                <a:ea typeface="Calibri" panose="020F0502020204030204" pitchFamily="34" charset="0"/>
              </a:rPr>
              <a:t>David S. Barmak J.D., Chief Executive Officer</a:t>
            </a:r>
            <a:endParaRPr lang="en-US" dirty="0">
              <a:latin typeface="Calibri" panose="020F0502020204030204" pitchFamily="34" charset="0"/>
              <a:ea typeface="Calibri" panose="020F0502020204030204" pitchFamily="34" charset="0"/>
            </a:endParaRPr>
          </a:p>
        </p:txBody>
      </p:sp>
      <p:sp>
        <p:nvSpPr>
          <p:cNvPr id="16" name="Rectangle 15">
            <a:extLst>
              <a:ext uri="{FF2B5EF4-FFF2-40B4-BE49-F238E27FC236}">
                <a16:creationId xmlns:a16="http://schemas.microsoft.com/office/drawing/2014/main" id="{ABD485EE-358C-49C2-9152-FA389C33D422}"/>
              </a:ext>
            </a:extLst>
          </p:cNvPr>
          <p:cNvSpPr/>
          <p:nvPr/>
        </p:nvSpPr>
        <p:spPr>
          <a:xfrm>
            <a:off x="7054401" y="5210725"/>
            <a:ext cx="4088620" cy="369332"/>
          </a:xfrm>
          <a:prstGeom prst="rect">
            <a:avLst/>
          </a:prstGeom>
        </p:spPr>
        <p:txBody>
          <a:bodyPr wrap="none">
            <a:spAutoFit/>
          </a:bodyPr>
          <a:lstStyle/>
          <a:p>
            <a:r>
              <a:rPr lang="en-US" b="1" dirty="0">
                <a:latin typeface="Calibri" panose="020F0502020204030204" pitchFamily="34" charset="0"/>
                <a:ea typeface="Calibri" panose="020F0502020204030204" pitchFamily="34" charset="0"/>
              </a:rPr>
              <a:t>Susan E. Harris, CRA, ADC, LNHA, BA, MC</a:t>
            </a:r>
            <a:endParaRPr lang="en-US"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25656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68A5362-EC3B-4BE3-804B-E6B289AF8A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D37744E-F5F6-4ED5-9F5F-21183A8FE7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16" name="Straight Connector 15">
            <a:extLst>
              <a:ext uri="{FF2B5EF4-FFF2-40B4-BE49-F238E27FC236}">
                <a16:creationId xmlns:a16="http://schemas.microsoft.com/office/drawing/2014/main" id="{DD9D7C55-D0C1-4B48-ADC5-A9E322B196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F843697F-C030-482D-BB1C-DB61ABBFCD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5316F66-3DCC-4344-9396-C5CAFC354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22" name="Straight Connector 21">
            <a:extLst>
              <a:ext uri="{FF2B5EF4-FFF2-40B4-BE49-F238E27FC236}">
                <a16:creationId xmlns:a16="http://schemas.microsoft.com/office/drawing/2014/main" id="{A08CA396-1800-42B7-87F6-FCB40A1B79C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45896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1042761-DBE8-452B-9A79-785D9C2FA69C}"/>
              </a:ext>
            </a:extLst>
          </p:cNvPr>
          <p:cNvSpPr>
            <a:spLocks noGrp="1"/>
          </p:cNvSpPr>
          <p:nvPr>
            <p:ph type="title"/>
          </p:nvPr>
        </p:nvSpPr>
        <p:spPr>
          <a:xfrm>
            <a:off x="1109980" y="4206240"/>
            <a:ext cx="9966960" cy="1325880"/>
          </a:xfrm>
        </p:spPr>
        <p:txBody>
          <a:bodyPr vert="horz" lIns="91440" tIns="45720" rIns="91440" bIns="45720" rtlCol="0" anchor="b">
            <a:normAutofit/>
          </a:bodyPr>
          <a:lstStyle/>
          <a:p>
            <a:pPr algn="ctr">
              <a:lnSpc>
                <a:spcPct val="85000"/>
              </a:lnSpc>
            </a:pPr>
            <a:r>
              <a:rPr lang="en-US" sz="6600" cap="all" dirty="0">
                <a:solidFill>
                  <a:schemeClr val="tx1"/>
                </a:solidFill>
              </a:rPr>
              <a:t>Questions</a:t>
            </a:r>
          </a:p>
        </p:txBody>
      </p:sp>
      <p:pic>
        <p:nvPicPr>
          <p:cNvPr id="9" name="Graphic 8" descr="Questions">
            <a:extLst>
              <a:ext uri="{FF2B5EF4-FFF2-40B4-BE49-F238E27FC236}">
                <a16:creationId xmlns:a16="http://schemas.microsoft.com/office/drawing/2014/main" id="{2FFC5C82-D3D2-46DB-9C4D-87765116D9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6178" y="741172"/>
            <a:ext cx="3279644" cy="3279644"/>
          </a:xfrm>
          <a:prstGeom prst="rect">
            <a:avLst/>
          </a:prstGeom>
        </p:spPr>
      </p:pic>
      <p:sp>
        <p:nvSpPr>
          <p:cNvPr id="4" name="Footer Placeholder 3">
            <a:extLst>
              <a:ext uri="{FF2B5EF4-FFF2-40B4-BE49-F238E27FC236}">
                <a16:creationId xmlns:a16="http://schemas.microsoft.com/office/drawing/2014/main" id="{73CB7EF0-3082-45CF-9799-8D1BA5FEF593}"/>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a:spcAft>
                <a:spcPts val="600"/>
              </a:spcAft>
            </a:pPr>
            <a:r>
              <a:rPr lang="en-US" kern="1200">
                <a:latin typeface="+mn-lt"/>
                <a:ea typeface="+mn-ea"/>
                <a:cs typeface="+mn-cs"/>
              </a:rPr>
              <a:t>©2020 Med-Net Compliance, LLC. All Rights Reserved</a:t>
            </a:r>
          </a:p>
        </p:txBody>
      </p:sp>
      <p:sp>
        <p:nvSpPr>
          <p:cNvPr id="5" name="Slide Number Placeholder 4">
            <a:extLst>
              <a:ext uri="{FF2B5EF4-FFF2-40B4-BE49-F238E27FC236}">
                <a16:creationId xmlns:a16="http://schemas.microsoft.com/office/drawing/2014/main" id="{2CA3D27B-8D32-4310-9AFE-0424DE39EB0F}"/>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a:spcAft>
                <a:spcPts val="600"/>
              </a:spcAft>
            </a:pPr>
            <a:fld id="{45E646B8-417B-4281-9E1A-F296089094FB}" type="slidenum">
              <a:rPr lang="en-US" smtClean="0"/>
              <a:pPr>
                <a:spcAft>
                  <a:spcPts val="600"/>
                </a:spcAft>
              </a:pPr>
              <a:t>26</a:t>
            </a:fld>
            <a:endParaRPr lang="en-US"/>
          </a:p>
        </p:txBody>
      </p:sp>
    </p:spTree>
    <p:extLst>
      <p:ext uri="{BB962C8B-B14F-4D97-AF65-F5344CB8AC3E}">
        <p14:creationId xmlns:p14="http://schemas.microsoft.com/office/powerpoint/2010/main" val="2852585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1"/>
          </p:nvPr>
        </p:nvSpPr>
        <p:spPr/>
        <p:txBody>
          <a:bodyPr/>
          <a:lstStyle/>
          <a:p>
            <a:r>
              <a:rPr lang="en-US"/>
              <a:t>©2020 Med-Net Compliance, LLC. All Rights Reserved</a:t>
            </a:r>
            <a:endParaRPr lang="en-US" dirty="0"/>
          </a:p>
        </p:txBody>
      </p:sp>
      <p:sp>
        <p:nvSpPr>
          <p:cNvPr id="5" name="Slide Number Placeholder 4">
            <a:extLst>
              <a:ext uri="{FF2B5EF4-FFF2-40B4-BE49-F238E27FC236}">
                <a16:creationId xmlns:a16="http://schemas.microsoft.com/office/drawing/2014/main" id="{3932B41F-D600-4C00-A872-9B950C7C5BB2}"/>
              </a:ext>
            </a:extLst>
          </p:cNvPr>
          <p:cNvSpPr>
            <a:spLocks noGrp="1"/>
          </p:cNvSpPr>
          <p:nvPr>
            <p:ph type="sldNum" sz="quarter" idx="12"/>
          </p:nvPr>
        </p:nvSpPr>
        <p:spPr/>
        <p:txBody>
          <a:bodyPr/>
          <a:lstStyle/>
          <a:p>
            <a:fld id="{E5137D0E-4A4F-4307-8994-C1891D747D59}" type="slidenum">
              <a:rPr lang="en-US" smtClean="0"/>
              <a:t>27</a:t>
            </a:fld>
            <a:endParaRPr lang="en-US"/>
          </a:p>
        </p:txBody>
      </p:sp>
      <p:sp>
        <p:nvSpPr>
          <p:cNvPr id="8" name="Rectangle 7">
            <a:extLst>
              <a:ext uri="{FF2B5EF4-FFF2-40B4-BE49-F238E27FC236}">
                <a16:creationId xmlns:a16="http://schemas.microsoft.com/office/drawing/2014/main" id="{0D310369-F29F-4DBA-B55D-495A9E6F5EA6}"/>
              </a:ext>
            </a:extLst>
          </p:cNvPr>
          <p:cNvSpPr/>
          <p:nvPr/>
        </p:nvSpPr>
        <p:spPr>
          <a:xfrm>
            <a:off x="3686814" y="2551838"/>
            <a:ext cx="7057387" cy="3293209"/>
          </a:xfrm>
          <a:prstGeom prst="rect">
            <a:avLst/>
          </a:prstGeom>
        </p:spPr>
        <p:txBody>
          <a:bodyPr wrap="square">
            <a:spAutoFit/>
          </a:bodyPr>
          <a:lstStyle/>
          <a:p>
            <a:r>
              <a:rPr lang="en-US" sz="2800" dirty="0"/>
              <a:t>196 Princeton Hightstown Rd. </a:t>
            </a:r>
          </a:p>
          <a:p>
            <a:r>
              <a:rPr lang="en-US" sz="2800" dirty="0"/>
              <a:t>BLDG 1A, STE 1A</a:t>
            </a:r>
          </a:p>
          <a:p>
            <a:r>
              <a:rPr lang="en-US" sz="2800" dirty="0"/>
              <a:t>West Windsor, NJ 08550</a:t>
            </a:r>
          </a:p>
          <a:p>
            <a:r>
              <a:rPr lang="en-US" sz="2800" dirty="0"/>
              <a:t> </a:t>
            </a:r>
          </a:p>
          <a:p>
            <a:r>
              <a:rPr lang="en-US" sz="3200" dirty="0"/>
              <a:t>P: </a:t>
            </a:r>
            <a:r>
              <a:rPr lang="x-none" sz="3200" dirty="0"/>
              <a:t>(609)</a:t>
            </a:r>
            <a:r>
              <a:rPr lang="en-US" sz="3200" dirty="0"/>
              <a:t> 454-5020</a:t>
            </a:r>
          </a:p>
          <a:p>
            <a:r>
              <a:rPr lang="en-US" sz="3200" dirty="0"/>
              <a:t>F: </a:t>
            </a:r>
            <a:r>
              <a:rPr lang="x-none" sz="3200" dirty="0"/>
              <a:t>(609) </a:t>
            </a:r>
            <a:r>
              <a:rPr lang="en-US" sz="3200" dirty="0"/>
              <a:t>454-5021</a:t>
            </a:r>
          </a:p>
          <a:p>
            <a:r>
              <a:rPr lang="x-none" sz="3200" u="sng" dirty="0">
                <a:solidFill>
                  <a:schemeClr val="accent1">
                    <a:lumMod val="75000"/>
                  </a:schemeClr>
                </a:solidFill>
                <a:hlinkClick r:id="rId4"/>
              </a:rPr>
              <a:t>www.mednetcompliance.com</a:t>
            </a:r>
            <a:r>
              <a:rPr lang="x-none" sz="3200" dirty="0"/>
              <a:t> </a:t>
            </a:r>
            <a:endParaRPr lang="en-US" sz="3200" dirty="0"/>
          </a:p>
        </p:txBody>
      </p:sp>
      <p:pic>
        <p:nvPicPr>
          <p:cNvPr id="9" name="Picture 8">
            <a:extLst>
              <a:ext uri="{FF2B5EF4-FFF2-40B4-BE49-F238E27FC236}">
                <a16:creationId xmlns:a16="http://schemas.microsoft.com/office/drawing/2014/main" id="{E00F541F-10D6-4875-8048-73BB54FF10D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14600" y="1219200"/>
            <a:ext cx="6732534" cy="1600200"/>
          </a:xfrm>
          <a:prstGeom prst="rect">
            <a:avLst/>
          </a:prstGeom>
        </p:spPr>
      </p:pic>
    </p:spTree>
    <p:custDataLst>
      <p:tags r:id="rId1"/>
    </p:custDataLst>
    <p:extLst>
      <p:ext uri="{BB962C8B-B14F-4D97-AF65-F5344CB8AC3E}">
        <p14:creationId xmlns:p14="http://schemas.microsoft.com/office/powerpoint/2010/main" val="350350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C3E55-A90B-42F7-8CB9-1E2DFF660AA4}"/>
              </a:ext>
            </a:extLst>
          </p:cNvPr>
          <p:cNvSpPr>
            <a:spLocks noGrp="1"/>
          </p:cNvSpPr>
          <p:nvPr>
            <p:ph type="title"/>
          </p:nvPr>
        </p:nvSpPr>
        <p:spPr>
          <a:xfrm>
            <a:off x="707063" y="609600"/>
            <a:ext cx="10730271" cy="1356360"/>
          </a:xfrm>
        </p:spPr>
        <p:txBody>
          <a:bodyPr>
            <a:normAutofit/>
          </a:bodyPr>
          <a:lstStyle/>
          <a:p>
            <a:r>
              <a:rPr lang="en-US" sz="3200" dirty="0">
                <a:solidFill>
                  <a:schemeClr val="tx1"/>
                </a:solidFill>
              </a:rPr>
              <a:t>Taking Steps to Assess and Improve Preparedness for Responding to COVID-19</a:t>
            </a:r>
          </a:p>
        </p:txBody>
      </p:sp>
      <p:sp>
        <p:nvSpPr>
          <p:cNvPr id="3" name="Content Placeholder 2">
            <a:extLst>
              <a:ext uri="{FF2B5EF4-FFF2-40B4-BE49-F238E27FC236}">
                <a16:creationId xmlns:a16="http://schemas.microsoft.com/office/drawing/2014/main" id="{2A9F6649-35C5-4DB5-9B00-933F1E1C939E}"/>
              </a:ext>
            </a:extLst>
          </p:cNvPr>
          <p:cNvSpPr>
            <a:spLocks noGrp="1"/>
          </p:cNvSpPr>
          <p:nvPr>
            <p:ph idx="1"/>
          </p:nvPr>
        </p:nvSpPr>
        <p:spPr>
          <a:xfrm>
            <a:off x="707064" y="2057400"/>
            <a:ext cx="6993914" cy="4038600"/>
          </a:xfrm>
        </p:spPr>
        <p:txBody>
          <a:bodyPr>
            <a:normAutofit/>
          </a:bodyPr>
          <a:lstStyle/>
          <a:p>
            <a:pPr marL="46038" indent="0">
              <a:buNone/>
            </a:pPr>
            <a:r>
              <a:rPr lang="en-US" dirty="0">
                <a:solidFill>
                  <a:schemeClr val="tx1"/>
                </a:solidFill>
              </a:rPr>
              <a:t>Centers for Disease Control and Prevention (CDC) asks that nursing homes and other long-term care facilities take steps </a:t>
            </a:r>
            <a:r>
              <a:rPr lang="en-US" i="1" dirty="0">
                <a:solidFill>
                  <a:schemeClr val="tx1"/>
                </a:solidFill>
              </a:rPr>
              <a:t>now</a:t>
            </a:r>
            <a:r>
              <a:rPr lang="en-US" dirty="0">
                <a:solidFill>
                  <a:schemeClr val="tx1"/>
                </a:solidFill>
              </a:rPr>
              <a:t> to assess and improve their preparedness for responding to coronavirus 2019 (COVID-19).  </a:t>
            </a:r>
          </a:p>
          <a:p>
            <a:endParaRPr lang="en-US" dirty="0"/>
          </a:p>
        </p:txBody>
      </p:sp>
      <p:pic>
        <p:nvPicPr>
          <p:cNvPr id="6" name="Graphic 5" descr="Doctor">
            <a:extLst>
              <a:ext uri="{FF2B5EF4-FFF2-40B4-BE49-F238E27FC236}">
                <a16:creationId xmlns:a16="http://schemas.microsoft.com/office/drawing/2014/main" id="{51690331-1F68-430A-8DE5-52A50BA6BE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0457" y="2960586"/>
            <a:ext cx="3135414" cy="3135414"/>
          </a:xfrm>
          <a:prstGeom prst="rect">
            <a:avLst/>
          </a:prstGeom>
        </p:spPr>
      </p:pic>
      <p:sp>
        <p:nvSpPr>
          <p:cNvPr id="4" name="Footer Placeholder 3">
            <a:extLst>
              <a:ext uri="{FF2B5EF4-FFF2-40B4-BE49-F238E27FC236}">
                <a16:creationId xmlns:a16="http://schemas.microsoft.com/office/drawing/2014/main" id="{F3C93869-C3BF-43B8-A5D7-40B8975B0D53}"/>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F48F32F6-C13B-4328-A847-DB47866695DD}"/>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3</a:t>
            </a:fld>
            <a:endParaRPr lang="en-US"/>
          </a:p>
        </p:txBody>
      </p:sp>
    </p:spTree>
    <p:extLst>
      <p:ext uri="{BB962C8B-B14F-4D97-AF65-F5344CB8AC3E}">
        <p14:creationId xmlns:p14="http://schemas.microsoft.com/office/powerpoint/2010/main" val="40234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158B9-090B-44BC-938D-F156F943EF13}"/>
              </a:ext>
            </a:extLst>
          </p:cNvPr>
          <p:cNvSpPr>
            <a:spLocks noGrp="1"/>
          </p:cNvSpPr>
          <p:nvPr>
            <p:ph type="title"/>
          </p:nvPr>
        </p:nvSpPr>
        <p:spPr>
          <a:xfrm>
            <a:off x="653145" y="609599"/>
            <a:ext cx="3364378" cy="5606143"/>
          </a:xfrm>
        </p:spPr>
        <p:txBody>
          <a:bodyPr>
            <a:normAutofit/>
          </a:bodyPr>
          <a:lstStyle/>
          <a:p>
            <a:r>
              <a:rPr lang="en-US" sz="3200" dirty="0">
                <a:solidFill>
                  <a:schemeClr val="tx1"/>
                </a:solidFill>
              </a:rPr>
              <a:t>Taking Steps to Assess and Improve Preparedness for Responding to COVID-19 (2)</a:t>
            </a:r>
          </a:p>
        </p:txBody>
      </p:sp>
      <p:sp>
        <p:nvSpPr>
          <p:cNvPr id="4" name="Footer Placeholder 3">
            <a:extLst>
              <a:ext uri="{FF2B5EF4-FFF2-40B4-BE49-F238E27FC236}">
                <a16:creationId xmlns:a16="http://schemas.microsoft.com/office/drawing/2014/main" id="{3B5B0B69-7974-4D63-B539-DD07D857ABA8}"/>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2A07D952-016F-4B43-A37C-0B427F8C2B58}"/>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4</a:t>
            </a:fld>
            <a:endParaRPr lang="en-US"/>
          </a:p>
        </p:txBody>
      </p:sp>
      <p:graphicFrame>
        <p:nvGraphicFramePr>
          <p:cNvPr id="7" name="Content Placeholder 2">
            <a:extLst>
              <a:ext uri="{FF2B5EF4-FFF2-40B4-BE49-F238E27FC236}">
                <a16:creationId xmlns:a16="http://schemas.microsoft.com/office/drawing/2014/main" id="{7A9B57CA-0960-4E26-A3C0-EC0A2C639442}"/>
              </a:ext>
            </a:extLst>
          </p:cNvPr>
          <p:cNvGraphicFramePr>
            <a:graphicFrameLocks noGrp="1"/>
          </p:cNvGraphicFramePr>
          <p:nvPr>
            <p:ph idx="1"/>
            <p:extLst>
              <p:ext uri="{D42A27DB-BD31-4B8C-83A1-F6EECF244321}">
                <p14:modId xmlns:p14="http://schemas.microsoft.com/office/powerpoint/2010/main" val="1103817116"/>
              </p:ext>
            </p:extLst>
          </p:nvPr>
        </p:nvGraphicFramePr>
        <p:xfrm>
          <a:off x="4687473" y="978931"/>
          <a:ext cx="6451943" cy="52368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1756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5EF0-C036-4228-AE6B-7BCBB844F084}"/>
              </a:ext>
            </a:extLst>
          </p:cNvPr>
          <p:cNvSpPr>
            <a:spLocks noGrp="1"/>
          </p:cNvSpPr>
          <p:nvPr>
            <p:ph type="title"/>
          </p:nvPr>
        </p:nvSpPr>
        <p:spPr>
          <a:xfrm>
            <a:off x="1143000" y="86420"/>
            <a:ext cx="3931920" cy="1737360"/>
          </a:xfrm>
        </p:spPr>
        <p:txBody>
          <a:bodyPr/>
          <a:lstStyle/>
          <a:p>
            <a:pPr algn="ctr"/>
            <a:r>
              <a:rPr lang="en-US" dirty="0">
                <a:solidFill>
                  <a:schemeClr val="tx1"/>
                </a:solidFill>
              </a:rPr>
              <a:t>Using the Checklist</a:t>
            </a:r>
          </a:p>
        </p:txBody>
      </p:sp>
      <p:sp>
        <p:nvSpPr>
          <p:cNvPr id="4" name="Text Placeholder 3">
            <a:extLst>
              <a:ext uri="{FF2B5EF4-FFF2-40B4-BE49-F238E27FC236}">
                <a16:creationId xmlns:a16="http://schemas.microsoft.com/office/drawing/2014/main" id="{8BDE822E-A2A3-43BF-9B43-AED6A1F67181}"/>
              </a:ext>
            </a:extLst>
          </p:cNvPr>
          <p:cNvSpPr>
            <a:spLocks noGrp="1"/>
          </p:cNvSpPr>
          <p:nvPr>
            <p:ph type="body" sz="half" idx="2"/>
          </p:nvPr>
        </p:nvSpPr>
        <p:spPr>
          <a:xfrm>
            <a:off x="679688" y="1887478"/>
            <a:ext cx="5217459" cy="4376406"/>
          </a:xfrm>
        </p:spPr>
        <p:txBody>
          <a:bodyPr>
            <a:normAutofit/>
          </a:bodyPr>
          <a:lstStyle/>
          <a:p>
            <a:r>
              <a:rPr lang="en-US" sz="2200" dirty="0">
                <a:solidFill>
                  <a:schemeClr val="tx1"/>
                </a:solidFill>
              </a:rPr>
              <a:t>All action items on the  CDC checklist are meant to be checked as:</a:t>
            </a:r>
          </a:p>
          <a:p>
            <a:pPr marL="284163" indent="-284163">
              <a:buFont typeface="Wingdings" panose="05000000000000000000" pitchFamily="2" charset="2"/>
              <a:buChar char="v"/>
            </a:pPr>
            <a:r>
              <a:rPr lang="en-US" sz="2000" dirty="0">
                <a:solidFill>
                  <a:schemeClr val="tx1"/>
                </a:solidFill>
              </a:rPr>
              <a:t>Completed</a:t>
            </a:r>
          </a:p>
          <a:p>
            <a:pPr marL="284163" indent="-284163">
              <a:buFont typeface="Wingdings" panose="05000000000000000000" pitchFamily="2" charset="2"/>
              <a:buChar char="v"/>
            </a:pPr>
            <a:r>
              <a:rPr lang="en-US" sz="2000" dirty="0">
                <a:solidFill>
                  <a:schemeClr val="tx1"/>
                </a:solidFill>
              </a:rPr>
              <a:t>In Progress</a:t>
            </a:r>
          </a:p>
          <a:p>
            <a:pPr marL="284163" indent="-284163">
              <a:buFont typeface="Wingdings" panose="05000000000000000000" pitchFamily="2" charset="2"/>
              <a:buChar char="v"/>
            </a:pPr>
            <a:r>
              <a:rPr lang="en-US" sz="2000" dirty="0">
                <a:solidFill>
                  <a:schemeClr val="tx1"/>
                </a:solidFill>
              </a:rPr>
              <a:t>Not Started</a:t>
            </a:r>
          </a:p>
          <a:p>
            <a:r>
              <a:rPr lang="en-US" sz="2200" dirty="0">
                <a:solidFill>
                  <a:schemeClr val="tx1"/>
                </a:solidFill>
              </a:rPr>
              <a:t>It is strongly recommended that for all action items that are listed as </a:t>
            </a:r>
            <a:r>
              <a:rPr lang="en-US" sz="2200" b="1" dirty="0">
                <a:solidFill>
                  <a:schemeClr val="tx1"/>
                </a:solidFill>
              </a:rPr>
              <a:t>In Progress </a:t>
            </a:r>
            <a:r>
              <a:rPr lang="en-US" sz="2200" dirty="0">
                <a:solidFill>
                  <a:schemeClr val="tx1"/>
                </a:solidFill>
              </a:rPr>
              <a:t>or </a:t>
            </a:r>
            <a:r>
              <a:rPr lang="en-US" sz="2200" b="1" dirty="0">
                <a:solidFill>
                  <a:schemeClr val="tx1"/>
                </a:solidFill>
              </a:rPr>
              <a:t>Not Started </a:t>
            </a:r>
            <a:r>
              <a:rPr lang="en-US" sz="2200" dirty="0">
                <a:solidFill>
                  <a:schemeClr val="tx1"/>
                </a:solidFill>
              </a:rPr>
              <a:t>that the person responsible for completing the item, as well as the target date for completion, also be listed.</a:t>
            </a:r>
          </a:p>
        </p:txBody>
      </p:sp>
      <p:sp>
        <p:nvSpPr>
          <p:cNvPr id="5" name="Footer Placeholder 4">
            <a:extLst>
              <a:ext uri="{FF2B5EF4-FFF2-40B4-BE49-F238E27FC236}">
                <a16:creationId xmlns:a16="http://schemas.microsoft.com/office/drawing/2014/main" id="{839E17EA-4961-4038-B55B-9E8AC916889C}"/>
              </a:ext>
            </a:extLst>
          </p:cNvPr>
          <p:cNvSpPr>
            <a:spLocks noGrp="1"/>
          </p:cNvSpPr>
          <p:nvPr>
            <p:ph type="ftr" sz="quarter" idx="11"/>
          </p:nvPr>
        </p:nvSpPr>
        <p:spPr/>
        <p:txBody>
          <a:bodyPr/>
          <a:lstStyle/>
          <a:p>
            <a:r>
              <a:rPr lang="en-US" dirty="0"/>
              <a:t>©2020 Med-Net Compliance, LLC. All Rights Reserved</a:t>
            </a:r>
          </a:p>
        </p:txBody>
      </p:sp>
      <p:sp>
        <p:nvSpPr>
          <p:cNvPr id="6" name="Slide Number Placeholder 5">
            <a:extLst>
              <a:ext uri="{FF2B5EF4-FFF2-40B4-BE49-F238E27FC236}">
                <a16:creationId xmlns:a16="http://schemas.microsoft.com/office/drawing/2014/main" id="{EFCEE19A-AD84-4260-9496-C25CEEB9A355}"/>
              </a:ext>
            </a:extLst>
          </p:cNvPr>
          <p:cNvSpPr>
            <a:spLocks noGrp="1"/>
          </p:cNvSpPr>
          <p:nvPr>
            <p:ph type="sldNum" sz="quarter" idx="12"/>
          </p:nvPr>
        </p:nvSpPr>
        <p:spPr/>
        <p:txBody>
          <a:bodyPr/>
          <a:lstStyle/>
          <a:p>
            <a:fld id="{45E646B8-417B-4281-9E1A-F296089094FB}" type="slidenum">
              <a:rPr lang="en-US" smtClean="0"/>
              <a:t>5</a:t>
            </a:fld>
            <a:endParaRPr lang="en-US"/>
          </a:p>
        </p:txBody>
      </p:sp>
      <p:pic>
        <p:nvPicPr>
          <p:cNvPr id="7" name="Content Placeholder 6">
            <a:extLst>
              <a:ext uri="{FF2B5EF4-FFF2-40B4-BE49-F238E27FC236}">
                <a16:creationId xmlns:a16="http://schemas.microsoft.com/office/drawing/2014/main" id="{C4BF9091-6D1B-4122-B161-81C99798088F}"/>
              </a:ext>
            </a:extLst>
          </p:cNvPr>
          <p:cNvPicPr>
            <a:picLocks noGrp="1"/>
          </p:cNvPicPr>
          <p:nvPr>
            <p:ph idx="1"/>
          </p:nvPr>
        </p:nvPicPr>
        <p:blipFill rotWithShape="1">
          <a:blip r:embed="rId2"/>
          <a:srcRect l="29165" t="10818" r="28588" b="3653"/>
          <a:stretch/>
        </p:blipFill>
        <p:spPr bwMode="auto">
          <a:xfrm>
            <a:off x="6410362" y="520231"/>
            <a:ext cx="5419085" cy="547630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9788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3DC95-45EC-448C-8833-1CF44A7E415A}"/>
              </a:ext>
            </a:extLst>
          </p:cNvPr>
          <p:cNvSpPr>
            <a:spLocks noGrp="1"/>
          </p:cNvSpPr>
          <p:nvPr>
            <p:ph type="title"/>
          </p:nvPr>
        </p:nvSpPr>
        <p:spPr/>
        <p:txBody>
          <a:bodyPr/>
          <a:lstStyle/>
          <a:p>
            <a:pPr algn="ctr"/>
            <a:r>
              <a:rPr lang="en-US" dirty="0">
                <a:solidFill>
                  <a:schemeClr val="tx1"/>
                </a:solidFill>
              </a:rPr>
              <a:t>Meeting the Needs of Each Facility</a:t>
            </a:r>
          </a:p>
        </p:txBody>
      </p:sp>
      <p:sp>
        <p:nvSpPr>
          <p:cNvPr id="3" name="Content Placeholder 2">
            <a:extLst>
              <a:ext uri="{FF2B5EF4-FFF2-40B4-BE49-F238E27FC236}">
                <a16:creationId xmlns:a16="http://schemas.microsoft.com/office/drawing/2014/main" id="{7C4EF7F1-411A-495A-8E63-DF5466B3A7C1}"/>
              </a:ext>
            </a:extLst>
          </p:cNvPr>
          <p:cNvSpPr>
            <a:spLocks noGrp="1"/>
          </p:cNvSpPr>
          <p:nvPr>
            <p:ph idx="1"/>
          </p:nvPr>
        </p:nvSpPr>
        <p:spPr/>
        <p:txBody>
          <a:bodyPr/>
          <a:lstStyle/>
          <a:p>
            <a:pPr marL="46038" indent="0">
              <a:buNone/>
            </a:pPr>
            <a:r>
              <a:rPr lang="en-US" b="1" dirty="0">
                <a:solidFill>
                  <a:schemeClr val="tx1"/>
                </a:solidFill>
              </a:rPr>
              <a:t>The CDC</a:t>
            </a:r>
            <a:r>
              <a:rPr lang="en-US" b="1" dirty="0">
                <a:solidFill>
                  <a:srgbClr val="FF0000"/>
                </a:solidFill>
              </a:rPr>
              <a:t> </a:t>
            </a:r>
            <a:r>
              <a:rPr lang="en-US" b="1" dirty="0">
                <a:solidFill>
                  <a:schemeClr val="tx1"/>
                </a:solidFill>
              </a:rPr>
              <a:t>checklist should be adapted for each facility to meet their needs and circumstances based on differences among facilities.</a:t>
            </a:r>
          </a:p>
          <a:p>
            <a:r>
              <a:rPr lang="en-US" dirty="0">
                <a:solidFill>
                  <a:schemeClr val="tx1"/>
                </a:solidFill>
              </a:rPr>
              <a:t>Resident characteristics</a:t>
            </a:r>
          </a:p>
          <a:p>
            <a:r>
              <a:rPr lang="en-US" dirty="0">
                <a:solidFill>
                  <a:schemeClr val="tx1"/>
                </a:solidFill>
              </a:rPr>
              <a:t>Facility size</a:t>
            </a:r>
          </a:p>
          <a:p>
            <a:r>
              <a:rPr lang="en-US" dirty="0">
                <a:solidFill>
                  <a:schemeClr val="tx1"/>
                </a:solidFill>
              </a:rPr>
              <a:t>Scope of Services</a:t>
            </a:r>
          </a:p>
          <a:p>
            <a:r>
              <a:rPr lang="en-US" dirty="0">
                <a:solidFill>
                  <a:schemeClr val="tx1"/>
                </a:solidFill>
              </a:rPr>
              <a:t>Hospital affiliation</a:t>
            </a:r>
          </a:p>
        </p:txBody>
      </p:sp>
      <p:sp>
        <p:nvSpPr>
          <p:cNvPr id="4" name="Footer Placeholder 3">
            <a:extLst>
              <a:ext uri="{FF2B5EF4-FFF2-40B4-BE49-F238E27FC236}">
                <a16:creationId xmlns:a16="http://schemas.microsoft.com/office/drawing/2014/main" id="{88C865E0-C460-4DF6-B92C-96528C533FC9}"/>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2219E5D2-219D-4641-850C-6167C13EE467}"/>
              </a:ext>
            </a:extLst>
          </p:cNvPr>
          <p:cNvSpPr>
            <a:spLocks noGrp="1"/>
          </p:cNvSpPr>
          <p:nvPr>
            <p:ph type="sldNum" sz="quarter" idx="12"/>
          </p:nvPr>
        </p:nvSpPr>
        <p:spPr/>
        <p:txBody>
          <a:bodyPr/>
          <a:lstStyle/>
          <a:p>
            <a:fld id="{45E646B8-417B-4281-9E1A-F296089094FB}" type="slidenum">
              <a:rPr lang="en-US" smtClean="0"/>
              <a:t>6</a:t>
            </a:fld>
            <a:endParaRPr lang="en-US"/>
          </a:p>
        </p:txBody>
      </p:sp>
    </p:spTree>
    <p:extLst>
      <p:ext uri="{BB962C8B-B14F-4D97-AF65-F5344CB8AC3E}">
        <p14:creationId xmlns:p14="http://schemas.microsoft.com/office/powerpoint/2010/main" val="1273320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D2F75-D84E-497F-8D5E-1E2CFAAAD17E}"/>
              </a:ext>
            </a:extLst>
          </p:cNvPr>
          <p:cNvSpPr>
            <a:spLocks noGrp="1"/>
          </p:cNvSpPr>
          <p:nvPr>
            <p:ph type="title"/>
          </p:nvPr>
        </p:nvSpPr>
        <p:spPr>
          <a:xfrm>
            <a:off x="1143000" y="609600"/>
            <a:ext cx="9875520" cy="1356360"/>
          </a:xfrm>
        </p:spPr>
        <p:txBody>
          <a:bodyPr>
            <a:normAutofit/>
          </a:bodyPr>
          <a:lstStyle/>
          <a:p>
            <a:pPr algn="ctr"/>
            <a:r>
              <a:rPr lang="en-US" dirty="0">
                <a:solidFill>
                  <a:schemeClr val="tx1"/>
                </a:solidFill>
              </a:rPr>
              <a:t>Organization of the CDC Checklist</a:t>
            </a:r>
          </a:p>
        </p:txBody>
      </p:sp>
      <p:sp>
        <p:nvSpPr>
          <p:cNvPr id="4" name="Footer Placeholder 3">
            <a:extLst>
              <a:ext uri="{FF2B5EF4-FFF2-40B4-BE49-F238E27FC236}">
                <a16:creationId xmlns:a16="http://schemas.microsoft.com/office/drawing/2014/main" id="{E3E72D31-9013-4191-AAEF-0D8BE6E14AE7}"/>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C7259DD2-00EF-421C-85A8-C9871A576779}"/>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7</a:t>
            </a:fld>
            <a:endParaRPr lang="en-US"/>
          </a:p>
        </p:txBody>
      </p:sp>
      <p:graphicFrame>
        <p:nvGraphicFramePr>
          <p:cNvPr id="9" name="Content Placeholder 2">
            <a:extLst>
              <a:ext uri="{FF2B5EF4-FFF2-40B4-BE49-F238E27FC236}">
                <a16:creationId xmlns:a16="http://schemas.microsoft.com/office/drawing/2014/main" id="{540B5CC2-E58D-4FCE-821E-4100E24267AD}"/>
              </a:ext>
            </a:extLst>
          </p:cNvPr>
          <p:cNvGraphicFramePr>
            <a:graphicFrameLocks noGrp="1"/>
          </p:cNvGraphicFramePr>
          <p:nvPr>
            <p:ph idx="1"/>
            <p:extLst>
              <p:ext uri="{D42A27DB-BD31-4B8C-83A1-F6EECF244321}">
                <p14:modId xmlns:p14="http://schemas.microsoft.com/office/powerpoint/2010/main" val="2188857961"/>
              </p:ext>
            </p:extLst>
          </p:nvPr>
        </p:nvGraphicFramePr>
        <p:xfrm>
          <a:off x="1143000" y="1651247"/>
          <a:ext cx="9872663" cy="4332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3917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659BD-FA6A-4B7D-9B5B-8D85251A37A6}"/>
              </a:ext>
            </a:extLst>
          </p:cNvPr>
          <p:cNvSpPr>
            <a:spLocks noGrp="1"/>
          </p:cNvSpPr>
          <p:nvPr>
            <p:ph type="title"/>
          </p:nvPr>
        </p:nvSpPr>
        <p:spPr/>
        <p:txBody>
          <a:bodyPr>
            <a:normAutofit fontScale="90000"/>
          </a:bodyPr>
          <a:lstStyle/>
          <a:p>
            <a:r>
              <a:rPr lang="en-US" dirty="0">
                <a:solidFill>
                  <a:schemeClr val="tx1"/>
                </a:solidFill>
              </a:rPr>
              <a:t>Structure for Planning and Decision Making</a:t>
            </a:r>
          </a:p>
        </p:txBody>
      </p:sp>
      <p:sp>
        <p:nvSpPr>
          <p:cNvPr id="3" name="Content Placeholder 2">
            <a:extLst>
              <a:ext uri="{FF2B5EF4-FFF2-40B4-BE49-F238E27FC236}">
                <a16:creationId xmlns:a16="http://schemas.microsoft.com/office/drawing/2014/main" id="{17328637-A349-4D7E-8853-D2E48413E727}"/>
              </a:ext>
            </a:extLst>
          </p:cNvPr>
          <p:cNvSpPr>
            <a:spLocks noGrp="1"/>
          </p:cNvSpPr>
          <p:nvPr>
            <p:ph idx="1"/>
          </p:nvPr>
        </p:nvSpPr>
        <p:spPr/>
        <p:txBody>
          <a:bodyPr>
            <a:normAutofit/>
          </a:bodyPr>
          <a:lstStyle/>
          <a:p>
            <a:r>
              <a:rPr lang="en-US" dirty="0">
                <a:solidFill>
                  <a:schemeClr val="tx1"/>
                </a:solidFill>
              </a:rPr>
              <a:t>The facility’s COVID-19 preparedness plan should be incorporated into the facility’s </a:t>
            </a:r>
            <a:r>
              <a:rPr lang="en-US" i="1" dirty="0">
                <a:solidFill>
                  <a:schemeClr val="tx1"/>
                </a:solidFill>
              </a:rPr>
              <a:t>infection prevention and control </a:t>
            </a:r>
            <a:r>
              <a:rPr lang="en-US" dirty="0">
                <a:solidFill>
                  <a:schemeClr val="tx1"/>
                </a:solidFill>
              </a:rPr>
              <a:t>and </a:t>
            </a:r>
            <a:r>
              <a:rPr lang="en-US" i="1" dirty="0">
                <a:solidFill>
                  <a:schemeClr val="tx1"/>
                </a:solidFill>
              </a:rPr>
              <a:t>emergency management plans. </a:t>
            </a:r>
          </a:p>
          <a:p>
            <a:r>
              <a:rPr lang="en-US" dirty="0">
                <a:solidFill>
                  <a:schemeClr val="tx1"/>
                </a:solidFill>
              </a:rPr>
              <a:t>A multidisciplinary emergency planning committee or team should specifically address COVID-19 preparedness.  </a:t>
            </a:r>
          </a:p>
          <a:p>
            <a:r>
              <a:rPr lang="en-US" dirty="0">
                <a:solidFill>
                  <a:schemeClr val="tx1"/>
                </a:solidFill>
              </a:rPr>
              <a:t>A COVID-19 response coordinator should be designated to ensure implementation of the plan and evaluation of effectiveness.</a:t>
            </a:r>
          </a:p>
          <a:p>
            <a:r>
              <a:rPr lang="en-US" dirty="0">
                <a:solidFill>
                  <a:schemeClr val="tx1"/>
                </a:solidFill>
              </a:rPr>
              <a:t>Committee members’ names, titles, and contact information should be documented as part of the checklist.</a:t>
            </a:r>
          </a:p>
          <a:p>
            <a:pPr marL="46038" indent="0">
              <a:lnSpc>
                <a:spcPct val="110000"/>
              </a:lnSpc>
              <a:buNone/>
            </a:pPr>
            <a:endParaRPr lang="en-US" dirty="0"/>
          </a:p>
          <a:p>
            <a:pPr marL="46038" indent="0">
              <a:buNone/>
            </a:pPr>
            <a:endParaRPr lang="en-US" dirty="0"/>
          </a:p>
          <a:p>
            <a:pPr marL="46038" indent="0">
              <a:buNone/>
            </a:pPr>
            <a:endParaRPr lang="en-US" dirty="0"/>
          </a:p>
          <a:p>
            <a:pPr marL="46038" indent="0">
              <a:buNone/>
            </a:pPr>
            <a:endParaRPr lang="en-US" dirty="0"/>
          </a:p>
        </p:txBody>
      </p:sp>
      <p:sp>
        <p:nvSpPr>
          <p:cNvPr id="4" name="Footer Placeholder 3">
            <a:extLst>
              <a:ext uri="{FF2B5EF4-FFF2-40B4-BE49-F238E27FC236}">
                <a16:creationId xmlns:a16="http://schemas.microsoft.com/office/drawing/2014/main" id="{D14828B1-B641-4A53-A870-946CB64D38C0}"/>
              </a:ext>
            </a:extLst>
          </p:cNvPr>
          <p:cNvSpPr>
            <a:spLocks noGrp="1"/>
          </p:cNvSpPr>
          <p:nvPr>
            <p:ph type="ftr" sz="quarter" idx="11"/>
          </p:nvPr>
        </p:nvSpPr>
        <p:spPr/>
        <p:txBody>
          <a:bodyPr/>
          <a:lstStyle/>
          <a:p>
            <a:r>
              <a:rPr lang="en-US"/>
              <a:t>©2020 Med-Net Compliance, LLC. All Rights Reserved</a:t>
            </a:r>
          </a:p>
        </p:txBody>
      </p:sp>
      <p:sp>
        <p:nvSpPr>
          <p:cNvPr id="5" name="Slide Number Placeholder 4">
            <a:extLst>
              <a:ext uri="{FF2B5EF4-FFF2-40B4-BE49-F238E27FC236}">
                <a16:creationId xmlns:a16="http://schemas.microsoft.com/office/drawing/2014/main" id="{C9B4BD0E-981B-4265-926D-D44764718AC9}"/>
              </a:ext>
            </a:extLst>
          </p:cNvPr>
          <p:cNvSpPr>
            <a:spLocks noGrp="1"/>
          </p:cNvSpPr>
          <p:nvPr>
            <p:ph type="sldNum" sz="quarter" idx="12"/>
          </p:nvPr>
        </p:nvSpPr>
        <p:spPr/>
        <p:txBody>
          <a:bodyPr/>
          <a:lstStyle/>
          <a:p>
            <a:fld id="{45E646B8-417B-4281-9E1A-F296089094FB}" type="slidenum">
              <a:rPr lang="en-US" smtClean="0"/>
              <a:t>8</a:t>
            </a:fld>
            <a:endParaRPr lang="en-US"/>
          </a:p>
        </p:txBody>
      </p:sp>
    </p:spTree>
    <p:extLst>
      <p:ext uri="{BB962C8B-B14F-4D97-AF65-F5344CB8AC3E}">
        <p14:creationId xmlns:p14="http://schemas.microsoft.com/office/powerpoint/2010/main" val="1593035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09A00-5959-4BE5-8926-B2438476DCD2}"/>
              </a:ext>
            </a:extLst>
          </p:cNvPr>
          <p:cNvSpPr>
            <a:spLocks noGrp="1"/>
          </p:cNvSpPr>
          <p:nvPr>
            <p:ph type="title"/>
          </p:nvPr>
        </p:nvSpPr>
        <p:spPr>
          <a:xfrm>
            <a:off x="1143000" y="609600"/>
            <a:ext cx="9875520" cy="1356360"/>
          </a:xfrm>
        </p:spPr>
        <p:txBody>
          <a:bodyPr>
            <a:normAutofit/>
          </a:bodyPr>
          <a:lstStyle/>
          <a:p>
            <a:pPr algn="ctr"/>
            <a:r>
              <a:rPr lang="en-US" dirty="0">
                <a:solidFill>
                  <a:schemeClr val="tx1"/>
                </a:solidFill>
              </a:rPr>
              <a:t>Development of a written COVID-19 Plan</a:t>
            </a:r>
          </a:p>
        </p:txBody>
      </p:sp>
      <p:sp>
        <p:nvSpPr>
          <p:cNvPr id="4" name="Footer Placeholder 3">
            <a:extLst>
              <a:ext uri="{FF2B5EF4-FFF2-40B4-BE49-F238E27FC236}">
                <a16:creationId xmlns:a16="http://schemas.microsoft.com/office/drawing/2014/main" id="{CE6EBCAB-92FC-41FC-9A17-5A6FF0AD062A}"/>
              </a:ext>
            </a:extLst>
          </p:cNvPr>
          <p:cNvSpPr>
            <a:spLocks noGrp="1"/>
          </p:cNvSpPr>
          <p:nvPr>
            <p:ph type="ftr" sz="quarter" idx="11"/>
          </p:nvPr>
        </p:nvSpPr>
        <p:spPr>
          <a:xfrm>
            <a:off x="3949148" y="6223828"/>
            <a:ext cx="4717774" cy="365125"/>
          </a:xfrm>
        </p:spPr>
        <p:txBody>
          <a:bodyPr>
            <a:normAutofit/>
          </a:bodyPr>
          <a:lstStyle/>
          <a:p>
            <a:pPr>
              <a:spcAft>
                <a:spcPts val="600"/>
              </a:spcAft>
            </a:pPr>
            <a:r>
              <a:rPr lang="en-US"/>
              <a:t>©2020 Med-Net Compliance, LLC. All Rights Reserved</a:t>
            </a:r>
          </a:p>
        </p:txBody>
      </p:sp>
      <p:sp>
        <p:nvSpPr>
          <p:cNvPr id="5" name="Slide Number Placeholder 4">
            <a:extLst>
              <a:ext uri="{FF2B5EF4-FFF2-40B4-BE49-F238E27FC236}">
                <a16:creationId xmlns:a16="http://schemas.microsoft.com/office/drawing/2014/main" id="{75866D3D-3307-49E0-BD54-2917ED94451D}"/>
              </a:ext>
            </a:extLst>
          </p:cNvPr>
          <p:cNvSpPr>
            <a:spLocks noGrp="1"/>
          </p:cNvSpPr>
          <p:nvPr>
            <p:ph type="sldNum" sz="quarter" idx="12"/>
          </p:nvPr>
        </p:nvSpPr>
        <p:spPr>
          <a:xfrm>
            <a:off x="9329530" y="6223828"/>
            <a:ext cx="1706217" cy="365125"/>
          </a:xfrm>
        </p:spPr>
        <p:txBody>
          <a:bodyPr>
            <a:normAutofit/>
          </a:bodyPr>
          <a:lstStyle/>
          <a:p>
            <a:pPr>
              <a:spcAft>
                <a:spcPts val="600"/>
              </a:spcAft>
            </a:pPr>
            <a:fld id="{45E646B8-417B-4281-9E1A-F296089094FB}" type="slidenum">
              <a:rPr lang="en-US" smtClean="0"/>
              <a:pPr>
                <a:spcAft>
                  <a:spcPts val="600"/>
                </a:spcAft>
              </a:pPr>
              <a:t>9</a:t>
            </a:fld>
            <a:endParaRPr lang="en-US"/>
          </a:p>
        </p:txBody>
      </p:sp>
      <p:graphicFrame>
        <p:nvGraphicFramePr>
          <p:cNvPr id="7" name="Content Placeholder 2">
            <a:extLst>
              <a:ext uri="{FF2B5EF4-FFF2-40B4-BE49-F238E27FC236}">
                <a16:creationId xmlns:a16="http://schemas.microsoft.com/office/drawing/2014/main" id="{69D8BDEF-DE9C-4058-8806-FECF0D22949F}"/>
              </a:ext>
            </a:extLst>
          </p:cNvPr>
          <p:cNvGraphicFramePr>
            <a:graphicFrameLocks noGrp="1"/>
          </p:cNvGraphicFramePr>
          <p:nvPr>
            <p:ph idx="1"/>
            <p:extLst>
              <p:ext uri="{D42A27DB-BD31-4B8C-83A1-F6EECF244321}">
                <p14:modId xmlns:p14="http://schemas.microsoft.com/office/powerpoint/2010/main" val="432366187"/>
              </p:ext>
            </p:extLst>
          </p:nvPr>
        </p:nvGraphicFramePr>
        <p:xfrm>
          <a:off x="1143000" y="2298530"/>
          <a:ext cx="9872663" cy="37974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08491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ENSWF_ADVANCE_TIME" val="5"/>
  <p:tag name="ISPRING_CUSTOM_TIMING_USED" val="1"/>
  <p:tag name="ISPRING_SLIDE_ID_2" val="{112B06DA-71B6-43DB-860A-78D4D74EB7A0}"/>
</p:tagLst>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9B276E5B63B24090A3DDCC681D5667" ma:contentTypeVersion="12" ma:contentTypeDescription="Create a new document." ma:contentTypeScope="" ma:versionID="a40e979dc524fcfe162624c5f34400fc">
  <xsd:schema xmlns:xsd="http://www.w3.org/2001/XMLSchema" xmlns:xs="http://www.w3.org/2001/XMLSchema" xmlns:p="http://schemas.microsoft.com/office/2006/metadata/properties" xmlns:ns2="5ee9577c-ba17-481a-b7e7-3c37a957f8a5" xmlns:ns3="d53318a3-5ae7-46fb-9622-21294c98d043" targetNamespace="http://schemas.microsoft.com/office/2006/metadata/properties" ma:root="true" ma:fieldsID="fe8b8e21cf4bdfb366bb4989ad5ecea5" ns2:_="" ns3:_="">
    <xsd:import namespace="5ee9577c-ba17-481a-b7e7-3c37a957f8a5"/>
    <xsd:import namespace="d53318a3-5ae7-46fb-9622-21294c98d04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e9577c-ba17-481a-b7e7-3c37a957f8a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3318a3-5ae7-46fb-9622-21294c98d04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3C3E94-AAD8-4456-916F-2ED05CCF32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e9577c-ba17-481a-b7e7-3c37a957f8a5"/>
    <ds:schemaRef ds:uri="d53318a3-5ae7-46fb-9622-21294c98d0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F538E4-58FC-4673-93CF-CC8B7639335E}">
  <ds:schemaRefs>
    <ds:schemaRef ds:uri="http://schemas.microsoft.com/sharepoint/v3/contenttype/forms"/>
  </ds:schemaRefs>
</ds:datastoreItem>
</file>

<file path=customXml/itemProps3.xml><?xml version="1.0" encoding="utf-8"?>
<ds:datastoreItem xmlns:ds="http://schemas.openxmlformats.org/officeDocument/2006/customXml" ds:itemID="{F36C6B77-506E-4B1A-858A-2A6104789DB9}">
  <ds:schemaRefs>
    <ds:schemaRef ds:uri="http://schemas.openxmlformats.org/package/2006/metadata/core-properties"/>
    <ds:schemaRef ds:uri="http://schemas.microsoft.com/office/2006/documentManagement/types"/>
    <ds:schemaRef ds:uri="http://www.w3.org/XML/1998/namespace"/>
    <ds:schemaRef ds:uri="http://purl.org/dc/elements/1.1/"/>
    <ds:schemaRef ds:uri="http://purl.org/dc/terms/"/>
    <ds:schemaRef ds:uri="http://schemas.microsoft.com/office/2006/metadata/properties"/>
    <ds:schemaRef ds:uri="http://schemas.microsoft.com/office/infopath/2007/PartnerControls"/>
    <ds:schemaRef ds:uri="d53318a3-5ae7-46fb-9622-21294c98d043"/>
    <ds:schemaRef ds:uri="5ee9577c-ba17-481a-b7e7-3c37a957f8a5"/>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729</TotalTime>
  <Words>2747</Words>
  <Application>Microsoft Office PowerPoint</Application>
  <PresentationFormat>Widescreen</PresentationFormat>
  <Paragraphs>233</Paragraphs>
  <Slides>27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Calibri</vt:lpstr>
      <vt:lpstr>Corbel</vt:lpstr>
      <vt:lpstr>Courier New</vt:lpstr>
      <vt:lpstr>Wingdings</vt:lpstr>
      <vt:lpstr>Basis</vt:lpstr>
      <vt:lpstr>Coronavirus Preparedness Checklist</vt:lpstr>
      <vt:lpstr>Session Objectives</vt:lpstr>
      <vt:lpstr>Taking Steps to Assess and Improve Preparedness for Responding to COVID-19</vt:lpstr>
      <vt:lpstr>Taking Steps to Assess and Improve Preparedness for Responding to COVID-19 (2)</vt:lpstr>
      <vt:lpstr>Using the Checklist</vt:lpstr>
      <vt:lpstr>Meeting the Needs of Each Facility</vt:lpstr>
      <vt:lpstr>Organization of the CDC Checklist</vt:lpstr>
      <vt:lpstr>Structure for Planning and Decision Making</vt:lpstr>
      <vt:lpstr>Development of a written COVID-19 Plan</vt:lpstr>
      <vt:lpstr>Elements of a COVID-19 Plan</vt:lpstr>
      <vt:lpstr>Elements of a COVID-19 Plan</vt:lpstr>
      <vt:lpstr>COVID-19 Preparedness Planning:  Facility Communication Plan </vt:lpstr>
      <vt:lpstr>Facility Communication</vt:lpstr>
      <vt:lpstr>COVID-19 Preparedness Planning: Supplies and Resources</vt:lpstr>
      <vt:lpstr>COVID-19 Preparedness Planning: Identification and Management of Ill Residents</vt:lpstr>
      <vt:lpstr>COVID-19 Preparedness Planning:  Considerations for Visitors</vt:lpstr>
      <vt:lpstr>COVID-19 Preparedness Planning: Occupational Health</vt:lpstr>
      <vt:lpstr>COVID-19 Preparedness Planning:  Education and Training</vt:lpstr>
      <vt:lpstr>COVID-19 Preparedness Planning:  Education and Training (2)</vt:lpstr>
      <vt:lpstr>COVID-19 Preparedness Planning: Education and Training (3)</vt:lpstr>
      <vt:lpstr>COVID-19 Preparedness Planning: Surge Capacity</vt:lpstr>
      <vt:lpstr>COVID-19 Preparedness Planning: Surge Capacity (2)</vt:lpstr>
      <vt:lpstr>COVID-19 Preparedness Planning:  Postmortem Care</vt:lpstr>
      <vt:lpstr>Resources</vt:lpstr>
      <vt:lpstr>Expert Panelist for Question &amp; Answers</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Coronavirus Preparedness Checklist</dc:title>
  <dc:creator>Lynn Milligan</dc:creator>
  <cp:lastModifiedBy>Sara H. Motola (MedNet)</cp:lastModifiedBy>
  <cp:revision>51</cp:revision>
  <dcterms:created xsi:type="dcterms:W3CDTF">2020-03-20T19:18:29Z</dcterms:created>
  <dcterms:modified xsi:type="dcterms:W3CDTF">2020-03-30T18:25:07Z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0x0101003C9B276E5B63B24090A3DDCC681D5667</vt:lpwstr>
  </property>
</Properties>
</file>